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301" r:id="rId17"/>
    <p:sldId id="271" r:id="rId18"/>
    <p:sldId id="272" r:id="rId19"/>
    <p:sldId id="300" r:id="rId20"/>
    <p:sldId id="302" r:id="rId21"/>
    <p:sldId id="273" r:id="rId22"/>
    <p:sldId id="274" r:id="rId23"/>
    <p:sldId id="275" r:id="rId24"/>
    <p:sldId id="278" r:id="rId25"/>
    <p:sldId id="277" r:id="rId26"/>
    <p:sldId id="279" r:id="rId27"/>
    <p:sldId id="280" r:id="rId28"/>
    <p:sldId id="292" r:id="rId29"/>
    <p:sldId id="293" r:id="rId30"/>
    <p:sldId id="294" r:id="rId31"/>
    <p:sldId id="295" r:id="rId32"/>
    <p:sldId id="296" r:id="rId33"/>
    <p:sldId id="297" r:id="rId34"/>
    <p:sldId id="287" r:id="rId35"/>
    <p:sldId id="289" r:id="rId36"/>
    <p:sldId id="290" r:id="rId37"/>
    <p:sldId id="291" r:id="rId38"/>
    <p:sldId id="288" r:id="rId39"/>
    <p:sldId id="298" r:id="rId40"/>
    <p:sldId id="299" r:id="rId41"/>
    <p:sldId id="281" r:id="rId42"/>
    <p:sldId id="282" r:id="rId43"/>
    <p:sldId id="285" r:id="rId44"/>
    <p:sldId id="286" r:id="rId45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580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24" autoAdjust="0"/>
  </p:normalViewPr>
  <p:slideViewPr>
    <p:cSldViewPr>
      <p:cViewPr varScale="1">
        <p:scale>
          <a:sx n="86" d="100"/>
          <a:sy n="86" d="100"/>
        </p:scale>
        <p:origin x="-1500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D3DD92-9F27-4AF3-813B-B5261619014E}" type="datetimeFigureOut">
              <a:rPr lang="fr-FR" smtClean="0"/>
              <a:pPr/>
              <a:t>28/04/2022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0AB572-7352-4D09-A6CC-2794387F5F9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22" name="Sous-titr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fr-FR" smtClean="0"/>
              <a:t>Cliquez pour modifier le style des sous-titres du masque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0C05B-1E69-4A6A-A4C8-FCD8838472ED}" type="datetime1">
              <a:rPr lang="fr-FR" smtClean="0"/>
              <a:pPr/>
              <a:t>28/04/2022</a:t>
            </a:fld>
            <a:endParaRPr lang="fr-FR"/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Jacques LEMOINE –Arinfo – Promotion Novembre 2021 - Avril 2022</a:t>
            </a:r>
            <a:endParaRPr lang="fr-FR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" name="Ellipse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Ellipse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C7839-70C8-4459-A876-FE4FE02DA3F5}" type="datetime1">
              <a:rPr lang="fr-FR" smtClean="0"/>
              <a:pPr/>
              <a:t>28/04/2022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Jacques LEMOINE –Arinfo – Promotion Novembre 2021 - Avril 2022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37CA-3269-41D1-AB1B-EA5819FC612F}" type="datetime1">
              <a:rPr lang="fr-FR" smtClean="0"/>
              <a:pPr/>
              <a:t>28/04/2022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Jacques LEMOINE –Arinfo – Promotion Novembre 2021 - Avril 2022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27020-D49B-4F1A-9A23-86470E824B5D}" type="datetime1">
              <a:rPr lang="fr-FR" smtClean="0"/>
              <a:pPr/>
              <a:t>28/04/2022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Jacques LEMOINE –Arinfo – Promotion Novembre 2021 - Avril 2022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9891A-7220-4FF7-A86B-76FCEAB3B657}" type="datetime1">
              <a:rPr lang="fr-FR" smtClean="0"/>
              <a:pPr/>
              <a:t>28/04/2022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Jacques LEMOINE –Arinfo – Promotion Novembre 2021 - Avril 2022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Ellipse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Ellipse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C2731-8420-4D0A-843B-6A04905599C9}" type="datetime1">
              <a:rPr lang="fr-FR" smtClean="0"/>
              <a:pPr/>
              <a:t>28/04/2022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Jacques LEMOINE –Arinfo – Promotion Novembre 2021 - Avril 2022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B95C5-D514-4445-86C8-F75C7B0577DD}" type="datetime1">
              <a:rPr lang="fr-FR" smtClean="0"/>
              <a:pPr/>
              <a:t>28/04/2022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Jacques LEMOINE –Arinfo – Promotion Novembre 2021 - Avril 2022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9C6A8-3001-402C-A13D-2029CFD63C09}" type="datetime1">
              <a:rPr lang="fr-FR" smtClean="0"/>
              <a:pPr/>
              <a:t>28/04/2022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Jacques LEMOINE –Arinfo – Promotion Novembre 2021 - Avril 2022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16BAE-12D4-483C-8DB8-0820AC8B8B30}" type="datetime1">
              <a:rPr lang="fr-FR" smtClean="0"/>
              <a:pPr/>
              <a:t>28/04/2022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Jacques LEMOINE –Arinfo – Promotion Novembre 2021 - Avril 2022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2F8C1-1BBB-42C3-B161-CB909FC10D28}" type="datetime1">
              <a:rPr lang="fr-FR" smtClean="0"/>
              <a:pPr/>
              <a:t>28/04/2022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Jacques LEMOINE –Arinfo – Promotion Novembre 2021 - Avril 2022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05626-CC98-42A7-9109-27D8FE7B5167}" type="datetime1">
              <a:rPr lang="fr-FR" smtClean="0"/>
              <a:pPr/>
              <a:t>28/04/2022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Jacques LEMOINE –Arinfo – Promotion Novembre 2021 - Avril 2022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9" name="Organigramme : Processu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Organigramme : Processu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94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cteurs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Ellipse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Bouée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Espace réservé du titre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9" name="Espace réservé du texte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24" name="Espace réservé de la date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BEA4C6F1-A327-4DB0-A0C8-DBF4E48AFCE6}" type="datetime1">
              <a:rPr lang="fr-FR" smtClean="0"/>
              <a:pPr/>
              <a:t>28/04/2022</a:t>
            </a:fld>
            <a:endParaRPr lang="fr-FR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r>
              <a:rPr lang="fr-FR" smtClean="0"/>
              <a:t>Jacques LEMOINE –Arinfo – Promotion Novembre 2021 - Avril 2022</a:t>
            </a:r>
            <a:endParaRPr lang="fr-FR"/>
          </a:p>
        </p:txBody>
      </p:sp>
      <p:sp>
        <p:nvSpPr>
          <p:cNvPr id="22" name="Espace réservé du numéro de diapositive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5780601A-1CED-45F7-A451-A2385C792580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jpeg"/><Relationship Id="rId7" Type="http://schemas.openxmlformats.org/officeDocument/2006/relationships/image" Target="../media/image36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6.png"/><Relationship Id="rId10" Type="http://schemas.openxmlformats.org/officeDocument/2006/relationships/image" Target="../media/image39.jpeg"/><Relationship Id="rId4" Type="http://schemas.openxmlformats.org/officeDocument/2006/relationships/image" Target="../media/image5.jpeg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.png"/><Relationship Id="rId7" Type="http://schemas.openxmlformats.org/officeDocument/2006/relationships/image" Target="../media/image4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n-US/docs/Glossary/Visual_Viewport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s://developer.mozilla.org/en-US/docs/Web/HTML/Element/iframe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Web/HTML/Element/img" TargetMode="External"/><Relationship Id="rId5" Type="http://schemas.openxmlformats.org/officeDocument/2006/relationships/hyperlink" Target="https://developer.mozilla.org/en-US/docs/Web/Performance/Critical_rendering_path" TargetMode="External"/><Relationship Id="rId4" Type="http://schemas.openxmlformats.org/officeDocument/2006/relationships/hyperlink" Target="https://developer.mozilla.org/en-US/docs/Web/Performance/Lazy_loadi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3" Type="http://schemas.openxmlformats.org/officeDocument/2006/relationships/image" Target="../media/image6.png"/><Relationship Id="rId7" Type="http://schemas.openxmlformats.org/officeDocument/2006/relationships/image" Target="../media/image74.png"/><Relationship Id="rId12" Type="http://schemas.openxmlformats.org/officeDocument/2006/relationships/image" Target="../media/image79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jpeg"/><Relationship Id="rId5" Type="http://schemas.openxmlformats.org/officeDocument/2006/relationships/image" Target="../media/image72.jpe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jlemoine.asnprojets.fr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6.png"/><Relationship Id="rId7" Type="http://schemas.openxmlformats.org/officeDocument/2006/relationships/image" Target="../media/image18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 preferRelativeResize="0">
            <a:picLocks noChangeAspect="1"/>
          </p:cNvPicPr>
          <p:nvPr/>
        </p:nvPicPr>
        <p:blipFill>
          <a:blip r:embed="rId2" cstate="print">
            <a:lum bright="10000"/>
          </a:blip>
          <a:stretch>
            <a:fillRect/>
          </a:stretch>
        </p:blipFill>
        <p:spPr bwMode="auto">
          <a:xfrm>
            <a:off x="3000364" y="1071546"/>
            <a:ext cx="4629150" cy="5143500"/>
          </a:xfrm>
          <a:prstGeom prst="flowChartProcess">
            <a:avLst/>
          </a:prstGeom>
          <a:noFill/>
          <a:ln w="9525">
            <a:noFill/>
            <a:miter lim="800000"/>
            <a:headEnd/>
            <a:tailEnd/>
          </a:ln>
          <a:effectLst>
            <a:softEdge rad="12700"/>
          </a:effec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737360" y="0"/>
            <a:ext cx="7406640" cy="1115018"/>
          </a:xfrm>
        </p:spPr>
        <p:txBody>
          <a:bodyPr/>
          <a:lstStyle/>
          <a:p>
            <a:r>
              <a:rPr lang="fr-FR" dirty="0" smtClean="0"/>
              <a:t>L'association </a:t>
            </a:r>
            <a:r>
              <a:rPr lang="fr-FR" b="1" dirty="0" smtClean="0"/>
              <a:t>PAUL</a:t>
            </a:r>
            <a:r>
              <a:rPr lang="fr-FR" dirty="0" smtClean="0"/>
              <a:t> </a:t>
            </a:r>
            <a:r>
              <a:rPr lang="fr-FR" b="1" dirty="0" smtClean="0">
                <a:solidFill>
                  <a:schemeClr val="accent4">
                    <a:lumMod val="75000"/>
                  </a:schemeClr>
                </a:solidFill>
              </a:rPr>
              <a:t>Green</a:t>
            </a: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4" name="Image 3" descr="logo_PaulGreen_2a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71670" y="2071678"/>
            <a:ext cx="1844675" cy="2076450"/>
          </a:xfrm>
          <a:prstGeom prst="rect">
            <a:avLst/>
          </a:prstGeom>
        </p:spPr>
      </p:pic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971600" y="6453336"/>
            <a:ext cx="8172400" cy="328464"/>
          </a:xfrm>
        </p:spPr>
        <p:txBody>
          <a:bodyPr/>
          <a:lstStyle/>
          <a:p>
            <a:pPr algn="ctr"/>
            <a:r>
              <a:rPr lang="fr-FR" b="1" dirty="0" smtClean="0"/>
              <a:t>Jacques LEMOINE –</a:t>
            </a:r>
            <a:r>
              <a:rPr lang="fr-FR" b="1" dirty="0" err="1" smtClean="0"/>
              <a:t>Arinfo</a:t>
            </a:r>
            <a:r>
              <a:rPr lang="fr-FR" b="1" dirty="0" smtClean="0"/>
              <a:t> – Promotion Novembre 2021 - Avril 2022</a:t>
            </a:r>
            <a:endParaRPr lang="fr-FR" b="1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Gestion de projet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00166" y="1484784"/>
            <a:ext cx="7498080" cy="503030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fr-FR" b="1" dirty="0" smtClean="0"/>
              <a:t>	</a:t>
            </a:r>
            <a:r>
              <a:rPr lang="fr-FR" sz="2800" b="1" dirty="0" smtClean="0"/>
              <a:t>Diagramme MCD</a:t>
            </a:r>
            <a:endParaRPr lang="fr-FR" dirty="0" smtClean="0"/>
          </a:p>
          <a:p>
            <a:pPr>
              <a:buNone/>
            </a:pPr>
            <a:endParaRPr lang="fr-FR" sz="22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515088"/>
            <a:ext cx="8143900" cy="26671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7812360" y="388149"/>
            <a:ext cx="952500" cy="866775"/>
          </a:xfrm>
          <a:prstGeom prst="rect">
            <a:avLst/>
          </a:prstGeom>
          <a:ln/>
        </p:spPr>
      </p:pic>
      <p:sp>
        <p:nvSpPr>
          <p:cNvPr id="8" name="Flèche droite 7"/>
          <p:cNvSpPr/>
          <p:nvPr/>
        </p:nvSpPr>
        <p:spPr>
          <a:xfrm>
            <a:off x="1214414" y="1623218"/>
            <a:ext cx="571504" cy="357190"/>
          </a:xfrm>
          <a:prstGeom prst="rightArrow">
            <a:avLst/>
          </a:prstGeom>
          <a:solidFill>
            <a:schemeClr val="accent4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74.jpg" descr="C:\Data\@Jacques\formation projet paul green\01-MCD-v0.JPG"/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1071538" y="2075122"/>
            <a:ext cx="7926708" cy="4378214"/>
          </a:xfrm>
          <a:prstGeom prst="rect">
            <a:avLst/>
          </a:prstGeom>
          <a:ln/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10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Gestion de projet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00166" y="1484784"/>
            <a:ext cx="7498080" cy="503030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fr-FR" b="1" dirty="0" smtClean="0"/>
              <a:t>	</a:t>
            </a:r>
            <a:r>
              <a:rPr lang="fr-FR" sz="2800" b="1" dirty="0" smtClean="0"/>
              <a:t>Diagramme MLD</a:t>
            </a:r>
            <a:endParaRPr lang="fr-FR" dirty="0" smtClean="0"/>
          </a:p>
          <a:p>
            <a:pPr>
              <a:buNone/>
            </a:pPr>
            <a:endParaRPr lang="fr-FR" sz="22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515088"/>
            <a:ext cx="8143900" cy="26671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285728"/>
            <a:ext cx="952500" cy="866775"/>
          </a:xfrm>
          <a:prstGeom prst="rect">
            <a:avLst/>
          </a:prstGeom>
          <a:ln/>
        </p:spPr>
      </p:pic>
      <p:sp>
        <p:nvSpPr>
          <p:cNvPr id="8" name="Flèche droite 7"/>
          <p:cNvSpPr/>
          <p:nvPr/>
        </p:nvSpPr>
        <p:spPr>
          <a:xfrm>
            <a:off x="1229605" y="1641743"/>
            <a:ext cx="571504" cy="357190"/>
          </a:xfrm>
          <a:prstGeom prst="rightArrow">
            <a:avLst/>
          </a:prstGeom>
          <a:solidFill>
            <a:schemeClr val="accent4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41.jpg" descr="C:\Data\@Jacques\formation projet paul green\03-MLD-v0.JPG"/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1052647" y="2060848"/>
            <a:ext cx="7945599" cy="4454240"/>
          </a:xfrm>
          <a:prstGeom prst="rect">
            <a:avLst/>
          </a:prstGeom>
          <a:ln/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69524" y="2219139"/>
            <a:ext cx="5575310" cy="4052108"/>
          </a:xfrm>
          <a:prstGeom prst="rect">
            <a:avLst/>
          </a:prstGeom>
        </p:spPr>
      </p:pic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11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18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sz="3900" dirty="0" smtClean="0"/>
              <a:t>Gestion</a:t>
            </a:r>
            <a:r>
              <a:rPr lang="fr-FR" dirty="0" smtClean="0"/>
              <a:t> de projet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93488" y="1521603"/>
            <a:ext cx="7498080" cy="481251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fr-FR" b="1" dirty="0" smtClean="0"/>
              <a:t>	</a:t>
            </a:r>
            <a:r>
              <a:rPr lang="fr-FR" sz="2800" b="1" dirty="0" smtClean="0"/>
              <a:t>Diagramme d’utilisation</a:t>
            </a:r>
            <a:endParaRPr lang="fr-FR" dirty="0" smtClean="0"/>
          </a:p>
          <a:p>
            <a:pPr>
              <a:buNone/>
            </a:pPr>
            <a:endParaRPr lang="fr-FR" sz="22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453336"/>
            <a:ext cx="8143900" cy="328464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39068" y="252390"/>
            <a:ext cx="952500" cy="866775"/>
          </a:xfrm>
          <a:prstGeom prst="rect">
            <a:avLst/>
          </a:prstGeom>
          <a:ln/>
        </p:spPr>
      </p:pic>
      <p:sp>
        <p:nvSpPr>
          <p:cNvPr id="8" name="Flèche droite 7"/>
          <p:cNvSpPr/>
          <p:nvPr/>
        </p:nvSpPr>
        <p:spPr>
          <a:xfrm>
            <a:off x="1207736" y="1665698"/>
            <a:ext cx="571504" cy="357190"/>
          </a:xfrm>
          <a:prstGeom prst="rightArrow">
            <a:avLst/>
          </a:prstGeom>
          <a:solidFill>
            <a:schemeClr val="accent4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15816" y="2022888"/>
            <a:ext cx="4114800" cy="4549359"/>
          </a:xfrm>
          <a:prstGeom prst="rect">
            <a:avLst/>
          </a:prstGeom>
        </p:spPr>
      </p:pic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12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/>
          </a:bodyPr>
          <a:lstStyle/>
          <a:p>
            <a:pPr algn="ctr"/>
            <a:r>
              <a:rPr lang="fr-FR" sz="3900" dirty="0" smtClean="0"/>
              <a:t>Gestion de projet</a:t>
            </a:r>
            <a:endParaRPr lang="fr-FR" sz="39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00166" y="1484784"/>
            <a:ext cx="7498080" cy="503030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fr-FR" b="1" dirty="0" smtClean="0"/>
              <a:t>	 </a:t>
            </a:r>
            <a:r>
              <a:rPr lang="fr-FR" sz="2400" b="1" dirty="0" smtClean="0"/>
              <a:t>Diagramme D’activité Connexion </a:t>
            </a:r>
            <a:r>
              <a:rPr lang="fr-FR" sz="2800" b="1" dirty="0" smtClean="0"/>
              <a:t>Utilisateur</a:t>
            </a:r>
            <a:endParaRPr lang="fr-FR" sz="2800" dirty="0" smtClean="0"/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endParaRPr lang="fr-FR" sz="22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515088"/>
            <a:ext cx="8143900" cy="26671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7948595" y="257969"/>
            <a:ext cx="952500" cy="866775"/>
          </a:xfrm>
          <a:prstGeom prst="rect">
            <a:avLst/>
          </a:prstGeom>
          <a:ln/>
        </p:spPr>
      </p:pic>
      <p:sp>
        <p:nvSpPr>
          <p:cNvPr id="8" name="Flèche droite 7"/>
          <p:cNvSpPr/>
          <p:nvPr/>
        </p:nvSpPr>
        <p:spPr>
          <a:xfrm>
            <a:off x="1214414" y="1645924"/>
            <a:ext cx="571504" cy="357190"/>
          </a:xfrm>
          <a:prstGeom prst="rightArrow">
            <a:avLst/>
          </a:prstGeom>
          <a:solidFill>
            <a:schemeClr val="accent4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27.jpg" descr="C:\Data\@Jacques\formation projet paul green\06-Diagrammes d’activités Connexion Utilisateur-v0.JPG"/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2071670" y="2003114"/>
            <a:ext cx="5876925" cy="4511974"/>
          </a:xfrm>
          <a:prstGeom prst="rect">
            <a:avLst/>
          </a:prstGeom>
          <a:ln/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13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Gestion de projet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12000" y="1434452"/>
            <a:ext cx="7498080" cy="487814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fr-FR" b="1" dirty="0" smtClean="0"/>
              <a:t>	</a:t>
            </a:r>
            <a:r>
              <a:rPr lang="fr-FR" sz="2400" b="1" dirty="0" smtClean="0"/>
              <a:t> Diagramme d’activité Modification de Contenu</a:t>
            </a:r>
            <a:endParaRPr lang="fr-FR" sz="2400" dirty="0" smtClean="0"/>
          </a:p>
          <a:p>
            <a:pPr>
              <a:buNone/>
            </a:pPr>
            <a:endParaRPr lang="fr-FR" sz="22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490220"/>
            <a:ext cx="8143900" cy="291579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34266" y="167656"/>
            <a:ext cx="952500" cy="866775"/>
          </a:xfrm>
          <a:prstGeom prst="rect">
            <a:avLst/>
          </a:prstGeom>
          <a:ln/>
        </p:spPr>
      </p:pic>
      <p:sp>
        <p:nvSpPr>
          <p:cNvPr id="8" name="Flèche droite 7"/>
          <p:cNvSpPr/>
          <p:nvPr/>
        </p:nvSpPr>
        <p:spPr>
          <a:xfrm>
            <a:off x="1220461" y="1612073"/>
            <a:ext cx="571504" cy="357190"/>
          </a:xfrm>
          <a:prstGeom prst="rightArrow">
            <a:avLst/>
          </a:prstGeom>
          <a:solidFill>
            <a:schemeClr val="accent4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8.jpg" descr="C:\Data\@Jacques\formation projet paul green\07-Diagrammes d’activités Modification d'un contenu-v0.JPG"/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2428860" y="2043095"/>
            <a:ext cx="4838700" cy="4471994"/>
          </a:xfrm>
          <a:prstGeom prst="rect">
            <a:avLst/>
          </a:prstGeom>
          <a:ln/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14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559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Outils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480312"/>
            <a:ext cx="8143900" cy="301487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28384" y="228579"/>
            <a:ext cx="952500" cy="866775"/>
          </a:xfrm>
          <a:prstGeom prst="rect">
            <a:avLst/>
          </a:prstGeom>
          <a:ln/>
        </p:spPr>
      </p:pic>
      <p:sp>
        <p:nvSpPr>
          <p:cNvPr id="8" name="Flèche droite 7"/>
          <p:cNvSpPr/>
          <p:nvPr/>
        </p:nvSpPr>
        <p:spPr>
          <a:xfrm>
            <a:off x="1357290" y="1617211"/>
            <a:ext cx="571504" cy="357190"/>
          </a:xfrm>
          <a:prstGeom prst="rightArrow">
            <a:avLst/>
          </a:prstGeom>
          <a:solidFill>
            <a:schemeClr val="accent4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2143108" y="1500174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400" b="1" dirty="0" smtClean="0"/>
              <a:t>Quelques outils</a:t>
            </a:r>
            <a:endParaRPr lang="fr-FR" sz="2400" dirty="0"/>
          </a:p>
          <a:p>
            <a:pPr>
              <a:buNone/>
            </a:pPr>
            <a:endParaRPr lang="fr-FR" sz="1600" dirty="0"/>
          </a:p>
        </p:txBody>
      </p:sp>
      <p:sp>
        <p:nvSpPr>
          <p:cNvPr id="20" name="Google Shape;299;p17"/>
          <p:cNvSpPr txBox="1"/>
          <p:nvPr/>
        </p:nvSpPr>
        <p:spPr>
          <a:xfrm>
            <a:off x="2700000" y="2268000"/>
            <a:ext cx="6051522" cy="662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Visual Studio Code avec ses extensions</a:t>
            </a:r>
            <a:endParaRPr dirty="0">
              <a:latin typeface="+mj-lt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1800" dirty="0">
              <a:solidFill>
                <a:srgbClr val="3F3F3F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pic>
        <p:nvPicPr>
          <p:cNvPr id="22" name="image37.jpg"/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1475656" y="2276872"/>
            <a:ext cx="625203" cy="617516"/>
          </a:xfrm>
          <a:prstGeom prst="rect">
            <a:avLst/>
          </a:prstGeom>
          <a:ln/>
        </p:spPr>
      </p:pic>
      <p:pic>
        <p:nvPicPr>
          <p:cNvPr id="24" name="image61.jpg"/>
          <p:cNvPicPr/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1691680" y="3645024"/>
            <a:ext cx="859724" cy="855024"/>
          </a:xfrm>
          <a:prstGeom prst="rect">
            <a:avLst/>
          </a:prstGeom>
          <a:ln/>
        </p:spPr>
      </p:pic>
      <p:pic>
        <p:nvPicPr>
          <p:cNvPr id="25" name="image54.png"/>
          <p:cNvPicPr/>
          <p:nvPr/>
        </p:nvPicPr>
        <p:blipFill>
          <a:blip r:embed="rId6" cstate="print"/>
          <a:srcRect/>
          <a:stretch>
            <a:fillRect/>
          </a:stretch>
        </p:blipFill>
        <p:spPr>
          <a:xfrm>
            <a:off x="1547664" y="4869160"/>
            <a:ext cx="864096" cy="864096"/>
          </a:xfrm>
          <a:prstGeom prst="rect">
            <a:avLst/>
          </a:prstGeom>
          <a:ln/>
        </p:spPr>
      </p:pic>
      <p:pic>
        <p:nvPicPr>
          <p:cNvPr id="23" name="image21.png"/>
          <p:cNvPicPr/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1331640" y="3284984"/>
            <a:ext cx="695819" cy="724395"/>
          </a:xfrm>
          <a:prstGeom prst="rect">
            <a:avLst/>
          </a:prstGeom>
          <a:ln/>
        </p:spPr>
      </p:pic>
      <p:sp>
        <p:nvSpPr>
          <p:cNvPr id="27" name="Google Shape;299;p17"/>
          <p:cNvSpPr txBox="1"/>
          <p:nvPr/>
        </p:nvSpPr>
        <p:spPr>
          <a:xfrm>
            <a:off x="2699792" y="3429000"/>
            <a:ext cx="6051522" cy="662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fr-FR" dirty="0" err="1" smtClean="0">
                <a:latin typeface="+mj-lt"/>
                <a:sym typeface="Spartan"/>
              </a:rPr>
              <a:t>GitHub</a:t>
            </a:r>
            <a:r>
              <a:rPr lang="fr-FR" dirty="0" smtClean="0">
                <a:latin typeface="+mj-lt"/>
                <a:sym typeface="Spartan"/>
              </a:rPr>
              <a:t> et </a:t>
            </a:r>
            <a:r>
              <a:rPr lang="fr-FR" dirty="0" err="1" smtClean="0">
                <a:latin typeface="+mj-lt"/>
                <a:sym typeface="Spartan"/>
              </a:rPr>
              <a:t>GitHub</a:t>
            </a:r>
            <a:r>
              <a:rPr lang="fr-FR" dirty="0" smtClean="0">
                <a:latin typeface="+mj-lt"/>
                <a:sym typeface="Spartan"/>
              </a:rPr>
              <a:t> Desktop</a:t>
            </a:r>
            <a:endParaRPr dirty="0">
              <a:latin typeface="+mj-lt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1800" dirty="0">
              <a:solidFill>
                <a:srgbClr val="3F3F3F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28" name="Google Shape;299;p17"/>
          <p:cNvSpPr txBox="1"/>
          <p:nvPr/>
        </p:nvSpPr>
        <p:spPr>
          <a:xfrm>
            <a:off x="2700000" y="4941168"/>
            <a:ext cx="6051522" cy="662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fr-FR" dirty="0" err="1" smtClean="0">
                <a:latin typeface="+mj-lt"/>
                <a:sym typeface="Spartan"/>
              </a:rPr>
              <a:t>Gimp</a:t>
            </a:r>
            <a:r>
              <a:rPr lang="fr-FR" dirty="0" smtClean="0">
                <a:latin typeface="+mj-lt"/>
                <a:sym typeface="Spartan"/>
              </a:rPr>
              <a:t>, logiciel de dessin</a:t>
            </a:r>
            <a:endParaRPr dirty="0">
              <a:latin typeface="+mj-lt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1800" dirty="0">
              <a:solidFill>
                <a:srgbClr val="3F3F3F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15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71776" y="4313183"/>
            <a:ext cx="1562380" cy="1039693"/>
          </a:xfrm>
          <a:prstGeom prst="rect">
            <a:avLst/>
          </a:prstGeom>
        </p:spPr>
      </p:pic>
      <p:pic>
        <p:nvPicPr>
          <p:cNvPr id="19" name="image67.jp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2066464" y="5885339"/>
            <a:ext cx="834608" cy="400272"/>
          </a:xfrm>
          <a:prstGeom prst="rect">
            <a:avLst/>
          </a:prstGeom>
          <a:ln/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559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Conception Front-end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480312"/>
            <a:ext cx="8143900" cy="301487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5" name="Image 4" descr="logo_PaulGreen_2a.jpe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pic>
        <p:nvPicPr>
          <p:cNvPr id="7" name="image2.png"/>
          <p:cNvPicPr/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8028384" y="228579"/>
            <a:ext cx="952500" cy="866775"/>
          </a:xfrm>
          <a:prstGeom prst="rect">
            <a:avLst/>
          </a:prstGeom>
          <a:ln/>
        </p:spPr>
      </p:pic>
      <p:sp>
        <p:nvSpPr>
          <p:cNvPr id="8" name="Flèche droite 7"/>
          <p:cNvSpPr/>
          <p:nvPr/>
        </p:nvSpPr>
        <p:spPr>
          <a:xfrm>
            <a:off x="1357290" y="1617211"/>
            <a:ext cx="571504" cy="357190"/>
          </a:xfrm>
          <a:prstGeom prst="rightArrow">
            <a:avLst/>
          </a:prstGeom>
          <a:solidFill>
            <a:schemeClr val="accent4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2143108" y="1500174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400" b="1" dirty="0" smtClean="0"/>
              <a:t>Front-end </a:t>
            </a:r>
            <a:endParaRPr lang="fr-FR" sz="2400" dirty="0"/>
          </a:p>
          <a:p>
            <a:pPr>
              <a:buNone/>
            </a:pPr>
            <a:endParaRPr lang="fr-FR" sz="1600" dirty="0"/>
          </a:p>
        </p:txBody>
      </p:sp>
      <p:pic>
        <p:nvPicPr>
          <p:cNvPr id="16" name="image20.png" descr="twbs/bootstrap-icons - Packagist"/>
          <p:cNvPicPr/>
          <p:nvPr/>
        </p:nvPicPr>
        <p:blipFill>
          <a:blip r:embed="rId6" cstate="print"/>
          <a:srcRect/>
          <a:stretch>
            <a:fillRect/>
          </a:stretch>
        </p:blipFill>
        <p:spPr>
          <a:xfrm>
            <a:off x="1413326" y="2109714"/>
            <a:ext cx="971550" cy="809625"/>
          </a:xfrm>
          <a:prstGeom prst="rect">
            <a:avLst/>
          </a:prstGeom>
          <a:ln/>
        </p:spPr>
      </p:pic>
      <p:pic>
        <p:nvPicPr>
          <p:cNvPr id="17" name="image82.jpg"/>
          <p:cNvPicPr/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1287033" y="3179874"/>
            <a:ext cx="1224136" cy="741455"/>
          </a:xfrm>
          <a:prstGeom prst="rect">
            <a:avLst/>
          </a:prstGeom>
          <a:ln/>
        </p:spPr>
      </p:pic>
      <p:pic>
        <p:nvPicPr>
          <p:cNvPr id="18" name="image43.png"/>
          <p:cNvPicPr/>
          <p:nvPr/>
        </p:nvPicPr>
        <p:blipFill>
          <a:blip r:embed="rId8" cstate="print"/>
          <a:srcRect/>
          <a:stretch>
            <a:fillRect/>
          </a:stretch>
        </p:blipFill>
        <p:spPr>
          <a:xfrm>
            <a:off x="1217762" y="5058718"/>
            <a:ext cx="1089650" cy="930404"/>
          </a:xfrm>
          <a:prstGeom prst="rect">
            <a:avLst/>
          </a:prstGeom>
          <a:ln/>
        </p:spPr>
      </p:pic>
      <p:sp>
        <p:nvSpPr>
          <p:cNvPr id="20" name="Google Shape;299;p17"/>
          <p:cNvSpPr txBox="1"/>
          <p:nvPr/>
        </p:nvSpPr>
        <p:spPr>
          <a:xfrm>
            <a:off x="2840958" y="1974401"/>
            <a:ext cx="6051522" cy="450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R="0" lvl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Le framework 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Bootstrap 5 </a:t>
            </a: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pour ses 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menus Burger et son côté </a:t>
            </a: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responsive</a:t>
            </a:r>
            <a:endParaRPr dirty="0">
              <a:latin typeface="+mj-lt"/>
            </a:endParaRPr>
          </a:p>
          <a:p>
            <a:pPr marL="3429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1800" dirty="0">
              <a:latin typeface="+mj-lt"/>
              <a:ea typeface="Spartan"/>
              <a:cs typeface="Spartan"/>
              <a:sym typeface="Spartan"/>
            </a:endParaRPr>
          </a:p>
          <a:p>
            <a:pPr marR="0" lvl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Utilisation du </a:t>
            </a: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SASS 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pour </a:t>
            </a: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compiler</a:t>
            </a:r>
          </a:p>
          <a:p>
            <a:pPr marR="0" lvl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 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mes CSS</a:t>
            </a:r>
            <a:endParaRPr dirty="0">
              <a:latin typeface="+mj-lt"/>
            </a:endParaRPr>
          </a:p>
          <a:p>
            <a:pPr marL="3429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1800" dirty="0">
              <a:latin typeface="+mj-lt"/>
              <a:ea typeface="Spartan"/>
              <a:cs typeface="Spartan"/>
              <a:sym typeface="Spartan"/>
            </a:endParaRPr>
          </a:p>
          <a:p>
            <a:pPr marR="0" lvl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endParaRPr lang="fr-FR" sz="1800" dirty="0" smtClean="0">
              <a:latin typeface="+mj-lt"/>
              <a:ea typeface="Spartan"/>
              <a:cs typeface="Spartan"/>
              <a:sym typeface="Spartan"/>
            </a:endParaRPr>
          </a:p>
          <a:p>
            <a:pPr marR="0" lvl="0" algn="l" rtl="0"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Utilisation 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de Google Fonts pour </a:t>
            </a: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les</a:t>
            </a:r>
          </a:p>
          <a:p>
            <a:pPr marR="0" lvl="0" algn="l" rtl="0"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 p</a:t>
            </a:r>
            <a:r>
              <a:rPr lang="fr-FR" dirty="0" smtClean="0">
                <a:latin typeface="+mj-lt"/>
                <a:ea typeface="Spartan"/>
                <a:cs typeface="Spartan"/>
                <a:sym typeface="Spartan"/>
              </a:rPr>
              <a:t>olices</a:t>
            </a:r>
          </a:p>
          <a:p>
            <a:pPr marR="0" lvl="0" algn="l" rtl="0"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dirty="0" smtClean="0">
                <a:latin typeface="+mj-lt"/>
                <a:sym typeface="Spartan"/>
              </a:rPr>
              <a:t>Et de Font </a:t>
            </a:r>
            <a:r>
              <a:rPr lang="fr-FR" dirty="0" err="1" smtClean="0">
                <a:latin typeface="+mj-lt"/>
                <a:sym typeface="Spartan"/>
              </a:rPr>
              <a:t>Awesome</a:t>
            </a:r>
            <a:r>
              <a:rPr lang="fr-FR" dirty="0" smtClean="0">
                <a:latin typeface="+mj-lt"/>
                <a:sym typeface="Spartan"/>
              </a:rPr>
              <a:t> pour les icônes</a:t>
            </a:r>
            <a:endParaRPr dirty="0">
              <a:latin typeface="+mj-lt"/>
            </a:endParaRPr>
          </a:p>
          <a:p>
            <a:pPr marL="3429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1800" dirty="0">
              <a:latin typeface="+mj-lt"/>
              <a:ea typeface="Spartan"/>
              <a:cs typeface="Spartan"/>
              <a:sym typeface="Spartan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Utilisation 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du </a:t>
            </a:r>
            <a:r>
              <a:rPr lang="fr-FR" dirty="0" smtClean="0">
                <a:latin typeface="+mj-lt"/>
                <a:ea typeface="Spartan"/>
                <a:cs typeface="Spartan"/>
                <a:sym typeface="Spartan"/>
              </a:rPr>
              <a:t>J</a:t>
            </a: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avaScript 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et sa bibliothèque </a:t>
            </a: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jQuery, associé à du Ajax 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pour </a:t>
            </a:r>
            <a:r>
              <a:rPr lang="fr-FR" dirty="0" smtClean="0">
                <a:latin typeface="+mj-lt"/>
                <a:ea typeface="Spartan"/>
                <a:cs typeface="Spartan"/>
                <a:sym typeface="Spartan"/>
              </a:rPr>
              <a:t>quelques effets, dans </a:t>
            </a:r>
            <a:r>
              <a:rPr lang="fr-FR" dirty="0" err="1" smtClean="0">
                <a:latin typeface="+mj-lt"/>
                <a:ea typeface="Spartan"/>
                <a:cs typeface="Spartan"/>
                <a:sym typeface="Spartan"/>
              </a:rPr>
              <a:t>upload</a:t>
            </a:r>
            <a:r>
              <a:rPr lang="fr-FR" dirty="0" smtClean="0">
                <a:latin typeface="+mj-lt"/>
                <a:ea typeface="Spartan"/>
                <a:cs typeface="Spartan"/>
                <a:sym typeface="Spartan"/>
              </a:rPr>
              <a:t> d’images multiples,…</a:t>
            </a:r>
            <a:endParaRPr dirty="0">
              <a:latin typeface="+mj-lt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1800" dirty="0">
              <a:solidFill>
                <a:srgbClr val="3F3F3F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59632" y="4252656"/>
            <a:ext cx="778614" cy="778614"/>
          </a:xfrm>
          <a:prstGeom prst="rect">
            <a:avLst/>
          </a:prstGeom>
        </p:spPr>
      </p:pic>
      <p:pic>
        <p:nvPicPr>
          <p:cNvPr id="21" name="Image 20" descr="P09-Capture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16216" y="2485467"/>
            <a:ext cx="2444696" cy="2696927"/>
          </a:xfrm>
          <a:prstGeom prst="rect">
            <a:avLst/>
          </a:prstGeom>
        </p:spPr>
      </p:pic>
      <p:sp>
        <p:nvSpPr>
          <p:cNvPr id="22" name="Espace réservé du numéro de diapositive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16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Conception Back-end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00166" y="1504640"/>
            <a:ext cx="7498080" cy="549612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fr-FR" b="1" dirty="0" smtClean="0"/>
              <a:t>	</a:t>
            </a:r>
            <a:r>
              <a:rPr lang="fr-FR" sz="2800" b="1" dirty="0" smtClean="0"/>
              <a:t>Back-end</a:t>
            </a:r>
            <a:endParaRPr lang="fr-FR" dirty="0" smtClean="0"/>
          </a:p>
          <a:p>
            <a:pPr>
              <a:buNone/>
            </a:pPr>
            <a:endParaRPr lang="fr-FR" sz="22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480312"/>
            <a:ext cx="8143900" cy="301487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sp>
        <p:nvSpPr>
          <p:cNvPr id="8" name="Flèche droite 7"/>
          <p:cNvSpPr/>
          <p:nvPr/>
        </p:nvSpPr>
        <p:spPr>
          <a:xfrm>
            <a:off x="1256707" y="1615778"/>
            <a:ext cx="571504" cy="357190"/>
          </a:xfrm>
          <a:prstGeom prst="rightArrow">
            <a:avLst/>
          </a:prstGeom>
          <a:solidFill>
            <a:schemeClr val="accent4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Google Shape;328;p20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1910558" y="5429230"/>
            <a:ext cx="1206733" cy="7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7" name="image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12010" y="2227465"/>
            <a:ext cx="619125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image39.png" descr="logo-twi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81066" y="2362827"/>
            <a:ext cx="1114425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image57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18696" y="3266409"/>
            <a:ext cx="973137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image10.png"/>
          <p:cNvPicPr/>
          <p:nvPr/>
        </p:nvPicPr>
        <p:blipFill>
          <a:blip r:embed="rId8" cstate="print"/>
          <a:srcRect/>
          <a:stretch>
            <a:fillRect/>
          </a:stretch>
        </p:blipFill>
        <p:spPr>
          <a:xfrm>
            <a:off x="1240153" y="5055675"/>
            <a:ext cx="1038225" cy="778510"/>
          </a:xfrm>
          <a:prstGeom prst="rect">
            <a:avLst/>
          </a:prstGeom>
          <a:ln/>
        </p:spPr>
      </p:pic>
      <p:sp>
        <p:nvSpPr>
          <p:cNvPr id="35" name="Google Shape;323;p20"/>
          <p:cNvSpPr txBox="1"/>
          <p:nvPr/>
        </p:nvSpPr>
        <p:spPr>
          <a:xfrm>
            <a:off x="3333248" y="2126186"/>
            <a:ext cx="5563104" cy="435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Le </a:t>
            </a:r>
            <a:r>
              <a:rPr lang="fr-FR" sz="1800" dirty="0" err="1">
                <a:latin typeface="+mj-lt"/>
                <a:ea typeface="Spartan"/>
                <a:cs typeface="Spartan"/>
                <a:sym typeface="Spartan"/>
              </a:rPr>
              <a:t>frameworks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 Symfony 5.4 , un MVC </a:t>
            </a:r>
            <a:r>
              <a:rPr lang="fr-FR" dirty="0">
                <a:latin typeface="+mj-lt"/>
              </a:rPr>
              <a:t>(</a:t>
            </a:r>
            <a:r>
              <a:rPr lang="fr-FR" dirty="0" smtClean="0">
                <a:latin typeface="+mj-lt"/>
              </a:rPr>
              <a:t>Model-</a:t>
            </a:r>
            <a:r>
              <a:rPr lang="fr-FR" dirty="0" err="1" smtClean="0">
                <a:latin typeface="+mj-lt"/>
              </a:rPr>
              <a:t>View</a:t>
            </a:r>
            <a:r>
              <a:rPr lang="fr-FR" dirty="0" smtClean="0">
                <a:latin typeface="+mj-lt"/>
              </a:rPr>
              <a:t>-Controller) </a:t>
            </a: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open-source 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basé sur le langage </a:t>
            </a: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PHP, et utilisant du TWIG (moteur de </a:t>
            </a:r>
            <a:r>
              <a:rPr lang="fr-FR" sz="1800" dirty="0" err="1" smtClean="0">
                <a:latin typeface="+mj-lt"/>
                <a:ea typeface="Spartan"/>
                <a:cs typeface="Spartan"/>
                <a:sym typeface="Spartan"/>
              </a:rPr>
              <a:t>Templating</a:t>
            </a: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),</a:t>
            </a:r>
            <a:endParaRPr dirty="0">
              <a:latin typeface="+mj-lt"/>
            </a:endParaRPr>
          </a:p>
          <a:p>
            <a:pPr marL="3429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lang="fr-FR" sz="1800" dirty="0" smtClean="0">
              <a:latin typeface="+mj-lt"/>
              <a:ea typeface="Spartan"/>
              <a:cs typeface="Spartan"/>
              <a:sym typeface="Spartan"/>
            </a:endParaRPr>
          </a:p>
          <a:p>
            <a:pPr marL="3429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lang="fr-FR" sz="1800" dirty="0" smtClean="0">
              <a:latin typeface="+mj-lt"/>
              <a:ea typeface="Spartan"/>
              <a:cs typeface="Spartan"/>
              <a:sym typeface="Spartan"/>
            </a:endParaRPr>
          </a:p>
          <a:p>
            <a:pPr marL="3429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1000" dirty="0">
              <a:latin typeface="+mj-lt"/>
              <a:ea typeface="Spartan"/>
              <a:cs typeface="Spartan"/>
              <a:sym typeface="Spartan"/>
            </a:endParaRPr>
          </a:p>
          <a:p>
            <a:pPr marR="0" lvl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Un serveur local </a:t>
            </a:r>
            <a:r>
              <a:rPr lang="fr-FR" sz="1800" dirty="0" err="1">
                <a:latin typeface="+mj-lt"/>
                <a:ea typeface="Spartan"/>
                <a:cs typeface="Spartan"/>
                <a:sym typeface="Spartan"/>
              </a:rPr>
              <a:t>Wamp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, </a:t>
            </a: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 en tant que plateforme de développement web</a:t>
            </a:r>
            <a:endParaRPr dirty="0">
              <a:latin typeface="+mj-lt"/>
            </a:endParaRPr>
          </a:p>
          <a:p>
            <a:pPr marL="3429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lang="fr-FR" sz="1800" dirty="0" smtClean="0">
              <a:latin typeface="+mj-lt"/>
              <a:ea typeface="Spartan"/>
              <a:cs typeface="Spartan"/>
              <a:sym typeface="Spartan"/>
            </a:endParaRPr>
          </a:p>
          <a:p>
            <a:pPr marL="3429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1800" dirty="0">
              <a:latin typeface="+mj-lt"/>
              <a:ea typeface="Spartan"/>
              <a:cs typeface="Spartan"/>
              <a:sym typeface="Spartan"/>
            </a:endParaRPr>
          </a:p>
          <a:p>
            <a:pPr marR="0" lvl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Base de </a:t>
            </a: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données 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avec </a:t>
            </a: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MySQL 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couplé à </a:t>
            </a:r>
            <a:r>
              <a:rPr lang="fr-FR" dirty="0" err="1" smtClean="0">
                <a:latin typeface="+mj-lt"/>
                <a:ea typeface="Spartan"/>
                <a:cs typeface="Spartan"/>
                <a:sym typeface="Spartan"/>
              </a:rPr>
              <a:t>p</a:t>
            </a:r>
            <a:r>
              <a:rPr lang="fr-FR" sz="1800" dirty="0" err="1" smtClean="0">
                <a:latin typeface="+mj-lt"/>
                <a:ea typeface="Spartan"/>
                <a:cs typeface="Spartan"/>
                <a:sym typeface="Spartan"/>
              </a:rPr>
              <a:t>hpMy</a:t>
            </a: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 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Admin</a:t>
            </a:r>
            <a:endParaRPr dirty="0">
              <a:latin typeface="+mj-lt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1800" dirty="0">
              <a:solidFill>
                <a:srgbClr val="3F3F3F"/>
              </a:solidFill>
              <a:latin typeface="+mj-lt"/>
              <a:ea typeface="Spartan"/>
              <a:cs typeface="Spartan"/>
              <a:sym typeface="Spartan"/>
            </a:endParaRPr>
          </a:p>
        </p:txBody>
      </p:sp>
      <p:pic>
        <p:nvPicPr>
          <p:cNvPr id="36" name="image71.png"/>
          <p:cNvPicPr/>
          <p:nvPr/>
        </p:nvPicPr>
        <p:blipFill>
          <a:blip r:embed="rId9" cstate="print"/>
          <a:srcRect/>
          <a:stretch>
            <a:fillRect/>
          </a:stretch>
        </p:blipFill>
        <p:spPr>
          <a:xfrm>
            <a:off x="1679235" y="4176358"/>
            <a:ext cx="685800" cy="685800"/>
          </a:xfrm>
          <a:prstGeom prst="rect">
            <a:avLst/>
          </a:prstGeom>
          <a:ln/>
        </p:spPr>
      </p:pic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17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Conception Back-end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45920" y="1484784"/>
            <a:ext cx="7498080" cy="549612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fr-FR" b="1" dirty="0" smtClean="0">
                <a:latin typeface="+mj-lt"/>
              </a:rPr>
              <a:t>	Le squelette </a:t>
            </a:r>
            <a:r>
              <a:rPr lang="fr-FR" b="1" dirty="0" err="1" smtClean="0">
                <a:latin typeface="+mj-lt"/>
              </a:rPr>
              <a:t>Symfony</a:t>
            </a:r>
            <a:endParaRPr lang="fr-FR" dirty="0" smtClean="0">
              <a:latin typeface="+mj-lt"/>
            </a:endParaRPr>
          </a:p>
          <a:p>
            <a:pPr>
              <a:buNone/>
            </a:pPr>
            <a:endParaRPr lang="fr-FR" sz="2200" dirty="0">
              <a:latin typeface="+mj-lt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453336"/>
            <a:ext cx="8143900" cy="328464"/>
          </a:xfrm>
        </p:spPr>
        <p:txBody>
          <a:bodyPr/>
          <a:lstStyle/>
          <a:p>
            <a:pPr algn="ctr"/>
            <a:r>
              <a:rPr lang="fr-FR" dirty="0" smtClean="0">
                <a:latin typeface="+mj-lt"/>
              </a:rPr>
              <a:t>Jacques LEMOINE –</a:t>
            </a:r>
            <a:r>
              <a:rPr lang="fr-FR" dirty="0" err="1" smtClean="0">
                <a:latin typeface="+mj-lt"/>
              </a:rPr>
              <a:t>Arinfo</a:t>
            </a:r>
            <a:r>
              <a:rPr lang="fr-FR" dirty="0" smtClean="0">
                <a:latin typeface="+mj-lt"/>
              </a:rPr>
              <a:t> – Promotion Novembre 2021 - Avril 2022</a:t>
            </a:r>
            <a:endParaRPr lang="fr-FR" dirty="0">
              <a:latin typeface="+mj-lt"/>
            </a:endParaRPr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pic>
        <p:nvPicPr>
          <p:cNvPr id="19" name="Image 18" descr="skeletonwa_dklcls6t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47864" y="2780928"/>
            <a:ext cx="2286000" cy="3048000"/>
          </a:xfrm>
          <a:prstGeom prst="rect">
            <a:avLst/>
          </a:prstGeom>
        </p:spPr>
      </p:pic>
      <p:pic>
        <p:nvPicPr>
          <p:cNvPr id="20" name="Image 19" descr="squ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5616" y="2348880"/>
            <a:ext cx="7776864" cy="250482"/>
          </a:xfrm>
          <a:prstGeom prst="rect">
            <a:avLst/>
          </a:prstGeom>
        </p:spPr>
      </p:pic>
      <p:pic>
        <p:nvPicPr>
          <p:cNvPr id="22" name="Image 21" descr="squ2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7624" y="4365104"/>
            <a:ext cx="7796251" cy="360040"/>
          </a:xfrm>
          <a:prstGeom prst="rect">
            <a:avLst/>
          </a:prstGeom>
        </p:spPr>
      </p:pic>
      <p:sp>
        <p:nvSpPr>
          <p:cNvPr id="25" name="Espace réservé du numéro de diapositive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18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Right)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Conception Back-end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45920" y="1484784"/>
            <a:ext cx="7498080" cy="54961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fr-FR" sz="2800" b="1" dirty="0" smtClean="0">
                <a:latin typeface="+mj-lt"/>
              </a:rPr>
              <a:t>	L’authentification</a:t>
            </a:r>
            <a:endParaRPr lang="fr-FR" sz="2800" dirty="0" smtClean="0">
              <a:latin typeface="+mj-lt"/>
            </a:endParaRPr>
          </a:p>
          <a:p>
            <a:pPr>
              <a:buNone/>
            </a:pPr>
            <a:endParaRPr lang="fr-FR" sz="2200" dirty="0">
              <a:latin typeface="+mj-lt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453336"/>
            <a:ext cx="8143900" cy="328464"/>
          </a:xfrm>
        </p:spPr>
        <p:txBody>
          <a:bodyPr/>
          <a:lstStyle/>
          <a:p>
            <a:pPr algn="ctr"/>
            <a:r>
              <a:rPr lang="fr-FR" dirty="0" smtClean="0">
                <a:latin typeface="+mj-lt"/>
              </a:rPr>
              <a:t>Jacques LEMOINE –</a:t>
            </a:r>
            <a:r>
              <a:rPr lang="fr-FR" dirty="0" err="1" smtClean="0">
                <a:latin typeface="+mj-lt"/>
              </a:rPr>
              <a:t>Arinfo</a:t>
            </a:r>
            <a:r>
              <a:rPr lang="fr-FR" dirty="0" smtClean="0">
                <a:latin typeface="+mj-lt"/>
              </a:rPr>
              <a:t> – Promotion Novembre 2021 - Avril 2022</a:t>
            </a:r>
            <a:endParaRPr lang="fr-FR" dirty="0">
              <a:latin typeface="+mj-lt"/>
            </a:endParaRPr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sp>
        <p:nvSpPr>
          <p:cNvPr id="35" name="Google Shape;323;p20"/>
          <p:cNvSpPr txBox="1"/>
          <p:nvPr/>
        </p:nvSpPr>
        <p:spPr>
          <a:xfrm>
            <a:off x="1187624" y="1988841"/>
            <a:ext cx="7632848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R="0" lvl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Cette partie permet l’authentification des utilisateurs, les connections et la vérification des comptes.</a:t>
            </a:r>
            <a:endParaRPr dirty="0">
              <a:latin typeface="+mj-lt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1800" dirty="0">
              <a:solidFill>
                <a:srgbClr val="3F3F3F"/>
              </a:solidFill>
              <a:latin typeface="+mj-lt"/>
              <a:ea typeface="Spartan"/>
              <a:cs typeface="Spartan"/>
              <a:sym typeface="Spartan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15616" y="2780928"/>
            <a:ext cx="48965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sz="2000" dirty="0" smtClean="0">
                <a:latin typeface="+mj-lt"/>
                <a:ea typeface="Spartan"/>
                <a:cs typeface="Spartan"/>
                <a:sym typeface="Spartan"/>
              </a:rPr>
              <a:t>Création du User</a:t>
            </a:r>
            <a:endParaRPr lang="fr-FR" dirty="0">
              <a:latin typeface="+mj-lt"/>
              <a:ea typeface="Spartan"/>
              <a:cs typeface="Spartan"/>
              <a:sym typeface="Spartan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475656" y="3140968"/>
            <a:ext cx="4572000" cy="369332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dirty="0" err="1" smtClean="0">
                <a:solidFill>
                  <a:schemeClr val="bg1"/>
                </a:solidFill>
                <a:latin typeface="+mj-lt"/>
                <a:ea typeface="Spartan"/>
                <a:cs typeface="Spartan"/>
                <a:sym typeface="Spartan"/>
              </a:rPr>
              <a:t>php</a:t>
            </a:r>
            <a:r>
              <a:rPr lang="fr-FR" dirty="0" smtClean="0">
                <a:solidFill>
                  <a:schemeClr val="bg1"/>
                </a:solidFill>
                <a:latin typeface="+mj-lt"/>
                <a:ea typeface="Spartan"/>
                <a:cs typeface="Spartan"/>
                <a:sym typeface="Spartan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+mj-lt"/>
                <a:ea typeface="Spartan"/>
                <a:cs typeface="Spartan"/>
                <a:sym typeface="Spartan"/>
              </a:rPr>
              <a:t>bin</a:t>
            </a:r>
            <a:r>
              <a:rPr lang="fr-FR" dirty="0" smtClean="0">
                <a:solidFill>
                  <a:schemeClr val="bg1"/>
                </a:solidFill>
                <a:latin typeface="+mj-lt"/>
                <a:ea typeface="Spartan"/>
                <a:cs typeface="Spartan"/>
                <a:sym typeface="Spartan"/>
              </a:rPr>
              <a:t>/console </a:t>
            </a:r>
            <a:r>
              <a:rPr lang="fr-FR" dirty="0" err="1" smtClean="0">
                <a:solidFill>
                  <a:schemeClr val="bg1"/>
                </a:solidFill>
                <a:latin typeface="+mj-lt"/>
                <a:ea typeface="Spartan"/>
                <a:cs typeface="Spartan"/>
                <a:sym typeface="Spartan"/>
              </a:rPr>
              <a:t>make:user</a:t>
            </a:r>
            <a:endParaRPr lang="fr-FR" dirty="0" smtClean="0">
              <a:solidFill>
                <a:schemeClr val="bg1"/>
              </a:solidFill>
              <a:latin typeface="+mj-lt"/>
              <a:ea typeface="Spartan"/>
              <a:cs typeface="Spartan"/>
              <a:sym typeface="Spartan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15616" y="3501008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sz="2000" dirty="0" smtClean="0">
                <a:latin typeface="+mj-lt"/>
                <a:ea typeface="Spartan"/>
                <a:cs typeface="Spartan"/>
                <a:sym typeface="Spartan"/>
              </a:rPr>
              <a:t>Création de l’authentification</a:t>
            </a:r>
            <a:endParaRPr lang="fr-FR" dirty="0">
              <a:latin typeface="+mj-lt"/>
              <a:ea typeface="Spartan"/>
              <a:cs typeface="Spartan"/>
              <a:sym typeface="Spartan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475656" y="3861048"/>
            <a:ext cx="4572000" cy="369332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dirty="0" err="1" smtClean="0">
                <a:solidFill>
                  <a:schemeClr val="bg1"/>
                </a:solidFill>
                <a:latin typeface="+mj-lt"/>
                <a:ea typeface="Spartan"/>
                <a:cs typeface="Spartan"/>
                <a:sym typeface="Spartan"/>
              </a:rPr>
              <a:t>php</a:t>
            </a:r>
            <a:r>
              <a:rPr lang="fr-FR" dirty="0" smtClean="0">
                <a:solidFill>
                  <a:schemeClr val="bg1"/>
                </a:solidFill>
                <a:latin typeface="+mj-lt"/>
                <a:ea typeface="Spartan"/>
                <a:cs typeface="Spartan"/>
                <a:sym typeface="Spartan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+mj-lt"/>
                <a:ea typeface="Spartan"/>
                <a:cs typeface="Spartan"/>
                <a:sym typeface="Spartan"/>
              </a:rPr>
              <a:t>bin</a:t>
            </a:r>
            <a:r>
              <a:rPr lang="fr-FR" dirty="0" smtClean="0">
                <a:solidFill>
                  <a:schemeClr val="bg1"/>
                </a:solidFill>
                <a:latin typeface="+mj-lt"/>
                <a:ea typeface="Spartan"/>
                <a:cs typeface="Spartan"/>
                <a:sym typeface="Spartan"/>
              </a:rPr>
              <a:t>/console </a:t>
            </a:r>
            <a:r>
              <a:rPr lang="fr-FR" dirty="0" err="1" smtClean="0">
                <a:solidFill>
                  <a:schemeClr val="bg1"/>
                </a:solidFill>
                <a:latin typeface="+mj-lt"/>
                <a:ea typeface="Spartan"/>
                <a:cs typeface="Spartan"/>
                <a:sym typeface="Spartan"/>
              </a:rPr>
              <a:t>make:auth</a:t>
            </a:r>
            <a:endParaRPr lang="fr-FR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115616" y="4221088"/>
            <a:ext cx="80283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sz="2000" dirty="0" smtClean="0">
                <a:latin typeface="+mj-lt"/>
                <a:ea typeface="Spartan"/>
                <a:cs typeface="Spartan"/>
                <a:sym typeface="Spartan"/>
              </a:rPr>
              <a:t>Création du formulaire d’enregistrement</a:t>
            </a:r>
            <a:endParaRPr lang="fr-FR" dirty="0">
              <a:latin typeface="+mj-lt"/>
              <a:ea typeface="Spartan"/>
              <a:cs typeface="Spartan"/>
              <a:sym typeface="Spartan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475656" y="4581128"/>
            <a:ext cx="4572000" cy="369332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dirty="0" err="1" smtClean="0">
                <a:solidFill>
                  <a:schemeClr val="bg1"/>
                </a:solidFill>
                <a:latin typeface="+mj-lt"/>
              </a:rPr>
              <a:t>php</a:t>
            </a:r>
            <a:r>
              <a:rPr lang="fr-FR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+mj-lt"/>
              </a:rPr>
              <a:t>bin</a:t>
            </a:r>
            <a:r>
              <a:rPr lang="fr-FR" dirty="0" smtClean="0">
                <a:solidFill>
                  <a:schemeClr val="bg1"/>
                </a:solidFill>
                <a:latin typeface="+mj-lt"/>
              </a:rPr>
              <a:t>/console </a:t>
            </a:r>
            <a:r>
              <a:rPr lang="fr-FR" dirty="0" err="1" smtClean="0">
                <a:solidFill>
                  <a:schemeClr val="bg1"/>
                </a:solidFill>
                <a:latin typeface="+mj-lt"/>
              </a:rPr>
              <a:t>make:registration-form</a:t>
            </a:r>
            <a:endParaRPr lang="fr-FR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915816" y="5733256"/>
            <a:ext cx="590465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dirty="0" smtClean="0">
                <a:solidFill>
                  <a:schemeClr val="bg1"/>
                </a:solidFill>
              </a:rPr>
              <a:t>composer </a:t>
            </a:r>
            <a:r>
              <a:rPr lang="fr-FR" dirty="0" err="1" smtClean="0">
                <a:solidFill>
                  <a:schemeClr val="bg1"/>
                </a:solidFill>
              </a:rPr>
              <a:t>require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symfonycasts</a:t>
            </a:r>
            <a:r>
              <a:rPr lang="fr-FR" dirty="0" smtClean="0">
                <a:solidFill>
                  <a:schemeClr val="bg1"/>
                </a:solidFill>
              </a:rPr>
              <a:t>/reset-</a:t>
            </a:r>
            <a:r>
              <a:rPr lang="fr-FR" dirty="0" err="1" smtClean="0">
                <a:solidFill>
                  <a:schemeClr val="bg1"/>
                </a:solidFill>
              </a:rPr>
              <a:t>password</a:t>
            </a:r>
            <a:r>
              <a:rPr lang="fr-FR" dirty="0" smtClean="0">
                <a:solidFill>
                  <a:schemeClr val="bg1"/>
                </a:solidFill>
              </a:rPr>
              <a:t>-bundle</a:t>
            </a:r>
            <a:endParaRPr lang="fr-FR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115616" y="4941168"/>
            <a:ext cx="80283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sz="2000" dirty="0" smtClean="0">
                <a:latin typeface="+mj-lt"/>
                <a:ea typeface="Spartan"/>
                <a:cs typeface="Spartan"/>
                <a:sym typeface="Spartan"/>
              </a:rPr>
              <a:t>Mise en place du reset </a:t>
            </a:r>
            <a:r>
              <a:rPr lang="fr-FR" sz="2000" dirty="0" err="1" smtClean="0">
                <a:latin typeface="+mj-lt"/>
                <a:ea typeface="Spartan"/>
                <a:cs typeface="Spartan"/>
                <a:sym typeface="Spartan"/>
              </a:rPr>
              <a:t>password</a:t>
            </a:r>
            <a:r>
              <a:rPr lang="fr-FR" sz="2000" dirty="0" smtClean="0">
                <a:latin typeface="+mj-lt"/>
                <a:ea typeface="Spartan"/>
                <a:cs typeface="Spartan"/>
                <a:sym typeface="Spartan"/>
              </a:rPr>
              <a:t> et contrôle par email</a:t>
            </a:r>
            <a:endParaRPr lang="fr-FR" dirty="0">
              <a:latin typeface="+mj-lt"/>
              <a:ea typeface="Spartan"/>
              <a:cs typeface="Spartan"/>
              <a:sym typeface="Spartan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475656" y="5301208"/>
            <a:ext cx="4572000" cy="369332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dirty="0" err="1" smtClean="0">
                <a:solidFill>
                  <a:schemeClr val="bg1"/>
                </a:solidFill>
              </a:rPr>
              <a:t>php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bin</a:t>
            </a:r>
            <a:r>
              <a:rPr lang="fr-FR" dirty="0" smtClean="0">
                <a:solidFill>
                  <a:schemeClr val="bg1"/>
                </a:solidFill>
              </a:rPr>
              <a:t>/console </a:t>
            </a:r>
            <a:r>
              <a:rPr lang="fr-FR" dirty="0" err="1" smtClean="0">
                <a:solidFill>
                  <a:schemeClr val="bg1"/>
                </a:solidFill>
              </a:rPr>
              <a:t>make:reset-password</a:t>
            </a:r>
            <a:endParaRPr lang="fr-FR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15616" y="5733256"/>
            <a:ext cx="1800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sz="2000" dirty="0" smtClean="0">
                <a:latin typeface="+mj-lt"/>
                <a:ea typeface="Spartan"/>
                <a:cs typeface="Spartan"/>
                <a:sym typeface="Spartan"/>
              </a:rPr>
              <a:t>Avec le bundle</a:t>
            </a:r>
            <a:endParaRPr lang="fr-FR" dirty="0">
              <a:latin typeface="+mj-lt"/>
              <a:ea typeface="Spartan"/>
              <a:cs typeface="Spartan"/>
              <a:sym typeface="Spartan"/>
            </a:endParaRPr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19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Je me </a:t>
            </a:r>
            <a:r>
              <a:rPr lang="fr-FR" sz="4000" dirty="0" smtClean="0"/>
              <a:t>présente</a:t>
            </a:r>
            <a:endParaRPr lang="fr-FR" sz="4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28728" y="1714488"/>
            <a:ext cx="7498080" cy="4800600"/>
          </a:xfrm>
        </p:spPr>
        <p:txBody>
          <a:bodyPr>
            <a:normAutofit fontScale="70000" lnSpcReduction="20000"/>
          </a:bodyPr>
          <a:lstStyle/>
          <a:p>
            <a:pPr fontAlgn="base">
              <a:buNone/>
            </a:pPr>
            <a:r>
              <a:rPr lang="fr-FR" dirty="0" smtClean="0"/>
              <a:t>    Jacques Lemoine 57 ans</a:t>
            </a:r>
          </a:p>
          <a:p>
            <a:pPr fontAlgn="base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>
                <a:solidFill>
                  <a:srgbClr val="92D050"/>
                </a:solidFill>
              </a:rPr>
              <a:t>Mon parcours professionnel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DUT Génie Electrique &amp; Informatique Industrielle à Nantes </a:t>
            </a:r>
            <a:br>
              <a:rPr lang="fr-FR" dirty="0" smtClean="0"/>
            </a:br>
            <a:r>
              <a:rPr lang="fr-FR" dirty="0" smtClean="0"/>
              <a:t>Développeur informatique 20 ans sur site</a:t>
            </a:r>
          </a:p>
          <a:p>
            <a:pPr fontAlgn="base">
              <a:buNone/>
            </a:pPr>
            <a:r>
              <a:rPr lang="fr-FR" dirty="0" smtClean="0"/>
              <a:t>	Technicien de maintenance informatique itinérant 9  ans</a:t>
            </a:r>
          </a:p>
          <a:p>
            <a:pPr fontAlgn="base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Un projet de remise à niveau professionnelle suite à un licenciement économique.</a:t>
            </a:r>
            <a:br>
              <a:rPr lang="fr-FR" dirty="0" smtClean="0"/>
            </a:br>
            <a:r>
              <a:rPr lang="fr-FR" dirty="0" smtClean="0"/>
              <a:t> </a:t>
            </a:r>
          </a:p>
          <a:p>
            <a:pPr fontAlgn="base">
              <a:buNone/>
            </a:pPr>
            <a:r>
              <a:rPr lang="fr-FR" dirty="0" smtClean="0"/>
              <a:t>	Afin de pouvoir revenir à mon métier de base en élargissant mes compétences au web et m’ouvrir de nouvelles possibilités d’embauche, vers un secteur porteur tout en pouvant utiliser mon savoir-faire acquis.</a:t>
            </a:r>
          </a:p>
          <a:p>
            <a:pPr>
              <a:buNone/>
            </a:pPr>
            <a:endParaRPr lang="fr-FR" dirty="0"/>
          </a:p>
        </p:txBody>
      </p:sp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1538" y="0"/>
            <a:ext cx="1643074" cy="1643074"/>
          </a:xfrm>
          <a:prstGeom prst="rect">
            <a:avLst/>
          </a:prstGeom>
        </p:spPr>
      </p:pic>
      <p:pic>
        <p:nvPicPr>
          <p:cNvPr id="6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7974308" y="260648"/>
            <a:ext cx="952500" cy="866775"/>
          </a:xfrm>
          <a:prstGeom prst="rect">
            <a:avLst/>
          </a:prstGeom>
          <a:ln/>
        </p:spPr>
      </p:pic>
      <p:sp>
        <p:nvSpPr>
          <p:cNvPr id="7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500834"/>
            <a:ext cx="8143900" cy="280966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8" name="Picture 5" descr="E:\images pour des genialy\ora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52120" y="1124744"/>
            <a:ext cx="1237851" cy="1368152"/>
          </a:xfrm>
          <a:prstGeom prst="rect">
            <a:avLst/>
          </a:prstGeom>
          <a:noFill/>
        </p:spPr>
      </p:pic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2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Conception Back-end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45920" y="1484784"/>
            <a:ext cx="7498080" cy="549612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fr-FR" b="1" dirty="0" smtClean="0">
                <a:latin typeface="+mj-lt"/>
              </a:rPr>
              <a:t>	La </a:t>
            </a:r>
            <a:r>
              <a:rPr lang="fr-FR" sz="2800" b="1" dirty="0" smtClean="0">
                <a:latin typeface="+mj-lt"/>
              </a:rPr>
              <a:t>Base de données</a:t>
            </a:r>
            <a:endParaRPr lang="fr-FR" dirty="0" smtClean="0">
              <a:latin typeface="+mj-lt"/>
            </a:endParaRPr>
          </a:p>
          <a:p>
            <a:pPr>
              <a:buNone/>
            </a:pPr>
            <a:endParaRPr lang="fr-FR" sz="2200" dirty="0">
              <a:latin typeface="+mj-lt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453336"/>
            <a:ext cx="8143900" cy="328464"/>
          </a:xfrm>
        </p:spPr>
        <p:txBody>
          <a:bodyPr/>
          <a:lstStyle/>
          <a:p>
            <a:pPr algn="ctr"/>
            <a:r>
              <a:rPr lang="fr-FR" dirty="0" smtClean="0">
                <a:latin typeface="+mj-lt"/>
              </a:rPr>
              <a:t>Jacques LEMOINE –</a:t>
            </a:r>
            <a:r>
              <a:rPr lang="fr-FR" dirty="0" err="1" smtClean="0">
                <a:latin typeface="+mj-lt"/>
              </a:rPr>
              <a:t>Arinfo</a:t>
            </a:r>
            <a:r>
              <a:rPr lang="fr-FR" dirty="0" smtClean="0">
                <a:latin typeface="+mj-lt"/>
              </a:rPr>
              <a:t> – Promotion Novembre 2021 - Avril 2022</a:t>
            </a:r>
            <a:endParaRPr lang="fr-FR" dirty="0">
              <a:latin typeface="+mj-lt"/>
            </a:endParaRPr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sp>
        <p:nvSpPr>
          <p:cNvPr id="35" name="Google Shape;323;p20"/>
          <p:cNvSpPr txBox="1"/>
          <p:nvPr/>
        </p:nvSpPr>
        <p:spPr>
          <a:xfrm>
            <a:off x="1187624" y="1988840"/>
            <a:ext cx="7708728" cy="870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R="0" lvl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La création et la gestion de la base de données se fait par l’intermédiaire de Doctrine qui nous permet de manipuler les données.</a:t>
            </a:r>
            <a:endParaRPr dirty="0">
              <a:latin typeface="+mj-lt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1800" dirty="0">
              <a:solidFill>
                <a:srgbClr val="3F3F3F"/>
              </a:solidFill>
              <a:latin typeface="+mj-lt"/>
              <a:ea typeface="Spartan"/>
              <a:cs typeface="Spartan"/>
              <a:sym typeface="Spartan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15616" y="2852936"/>
            <a:ext cx="457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sz="2000" dirty="0" smtClean="0">
                <a:latin typeface="+mj-lt"/>
                <a:ea typeface="Spartan"/>
                <a:cs typeface="Spartan"/>
                <a:sym typeface="Spartan"/>
              </a:rPr>
              <a:t>Création de la Base de données </a:t>
            </a:r>
            <a:endParaRPr lang="fr-FR" dirty="0">
              <a:latin typeface="+mj-lt"/>
              <a:ea typeface="Spartan"/>
              <a:cs typeface="Spartan"/>
              <a:sym typeface="Spartan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475656" y="3284984"/>
            <a:ext cx="4572000" cy="369332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dirty="0" err="1" smtClean="0">
                <a:solidFill>
                  <a:schemeClr val="bg1"/>
                </a:solidFill>
                <a:latin typeface="+mj-lt"/>
                <a:ea typeface="Spartan"/>
                <a:cs typeface="Spartan"/>
                <a:sym typeface="Spartan"/>
              </a:rPr>
              <a:t>php</a:t>
            </a:r>
            <a:r>
              <a:rPr lang="fr-FR" dirty="0" smtClean="0">
                <a:solidFill>
                  <a:schemeClr val="bg1"/>
                </a:solidFill>
                <a:latin typeface="+mj-lt"/>
                <a:ea typeface="Spartan"/>
                <a:cs typeface="Spartan"/>
                <a:sym typeface="Spartan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+mj-lt"/>
                <a:ea typeface="Spartan"/>
                <a:cs typeface="Spartan"/>
                <a:sym typeface="Spartan"/>
              </a:rPr>
              <a:t>bin</a:t>
            </a:r>
            <a:r>
              <a:rPr lang="fr-FR" dirty="0" smtClean="0">
                <a:solidFill>
                  <a:schemeClr val="bg1"/>
                </a:solidFill>
                <a:latin typeface="+mj-lt"/>
                <a:ea typeface="Spartan"/>
                <a:cs typeface="Spartan"/>
                <a:sym typeface="Spartan"/>
              </a:rPr>
              <a:t>/console </a:t>
            </a:r>
            <a:r>
              <a:rPr lang="fr-FR" dirty="0" err="1" smtClean="0">
                <a:solidFill>
                  <a:schemeClr val="bg1"/>
                </a:solidFill>
                <a:latin typeface="+mj-lt"/>
                <a:ea typeface="Spartan"/>
                <a:cs typeface="Spartan"/>
                <a:sym typeface="Spartan"/>
              </a:rPr>
              <a:t>doctrine:database:create</a:t>
            </a:r>
            <a:endParaRPr lang="fr-FR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15616" y="3717032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sz="2000" dirty="0" smtClean="0">
                <a:latin typeface="+mj-lt"/>
                <a:ea typeface="Spartan"/>
                <a:cs typeface="Spartan"/>
                <a:sym typeface="Spartan"/>
              </a:rPr>
              <a:t>Création des entités</a:t>
            </a:r>
            <a:endParaRPr lang="fr-FR" dirty="0">
              <a:latin typeface="+mj-lt"/>
              <a:ea typeface="Spartan"/>
              <a:cs typeface="Spartan"/>
              <a:sym typeface="Spartan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547664" y="4077072"/>
            <a:ext cx="4572000" cy="369332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dirty="0" err="1" smtClean="0">
                <a:solidFill>
                  <a:schemeClr val="bg1"/>
                </a:solidFill>
                <a:latin typeface="+mj-lt"/>
                <a:ea typeface="Spartan"/>
                <a:cs typeface="Spartan"/>
                <a:sym typeface="Spartan"/>
              </a:rPr>
              <a:t>php</a:t>
            </a:r>
            <a:r>
              <a:rPr lang="fr-FR" dirty="0" smtClean="0">
                <a:solidFill>
                  <a:schemeClr val="bg1"/>
                </a:solidFill>
                <a:latin typeface="+mj-lt"/>
                <a:ea typeface="Spartan"/>
                <a:cs typeface="Spartan"/>
                <a:sym typeface="Spartan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+mj-lt"/>
                <a:ea typeface="Spartan"/>
                <a:cs typeface="Spartan"/>
                <a:sym typeface="Spartan"/>
              </a:rPr>
              <a:t>bin</a:t>
            </a:r>
            <a:r>
              <a:rPr lang="fr-FR" dirty="0" smtClean="0">
                <a:solidFill>
                  <a:schemeClr val="bg1"/>
                </a:solidFill>
                <a:latin typeface="+mj-lt"/>
                <a:ea typeface="Spartan"/>
                <a:cs typeface="Spartan"/>
                <a:sym typeface="Spartan"/>
              </a:rPr>
              <a:t>/console </a:t>
            </a:r>
            <a:r>
              <a:rPr lang="fr-FR" dirty="0" err="1" smtClean="0">
                <a:solidFill>
                  <a:schemeClr val="bg1"/>
                </a:solidFill>
                <a:latin typeface="+mj-lt"/>
                <a:ea typeface="Spartan"/>
                <a:cs typeface="Spartan"/>
                <a:sym typeface="Spartan"/>
              </a:rPr>
              <a:t>make:entity</a:t>
            </a:r>
            <a:endParaRPr lang="fr-FR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115616" y="4581128"/>
            <a:ext cx="80283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sz="2000" dirty="0" smtClean="0">
                <a:latin typeface="+mj-lt"/>
                <a:ea typeface="Spartan"/>
                <a:cs typeface="Spartan"/>
                <a:sym typeface="Spartan"/>
              </a:rPr>
              <a:t>Puis la migration afin de créer les entités dans la base de données</a:t>
            </a:r>
            <a:endParaRPr lang="fr-FR" dirty="0">
              <a:latin typeface="+mj-lt"/>
              <a:ea typeface="Spartan"/>
              <a:cs typeface="Spartan"/>
              <a:sym typeface="Spartan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475656" y="5013176"/>
            <a:ext cx="4572000" cy="369332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dirty="0" err="1" smtClean="0">
                <a:solidFill>
                  <a:schemeClr val="bg1"/>
                </a:solidFill>
                <a:latin typeface="+mj-lt"/>
              </a:rPr>
              <a:t>php</a:t>
            </a:r>
            <a:r>
              <a:rPr lang="fr-FR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+mj-lt"/>
              </a:rPr>
              <a:t>bin</a:t>
            </a:r>
            <a:r>
              <a:rPr lang="fr-FR" dirty="0" smtClean="0">
                <a:solidFill>
                  <a:schemeClr val="bg1"/>
                </a:solidFill>
                <a:latin typeface="+mj-lt"/>
              </a:rPr>
              <a:t>/console </a:t>
            </a:r>
            <a:r>
              <a:rPr lang="fr-FR" dirty="0" err="1" smtClean="0">
                <a:solidFill>
                  <a:schemeClr val="bg1"/>
                </a:solidFill>
                <a:latin typeface="+mj-lt"/>
              </a:rPr>
              <a:t>make:migration</a:t>
            </a:r>
            <a:endParaRPr lang="fr-FR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475656" y="5517232"/>
            <a:ext cx="4572000" cy="369332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dirty="0" err="1" smtClean="0">
                <a:solidFill>
                  <a:schemeClr val="bg1"/>
                </a:solidFill>
              </a:rPr>
              <a:t>php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bin</a:t>
            </a:r>
            <a:r>
              <a:rPr lang="fr-FR" dirty="0" smtClean="0">
                <a:solidFill>
                  <a:schemeClr val="bg1"/>
                </a:solidFill>
              </a:rPr>
              <a:t>/console </a:t>
            </a:r>
            <a:r>
              <a:rPr lang="fr-FR" dirty="0" err="1" smtClean="0">
                <a:solidFill>
                  <a:schemeClr val="bg1"/>
                </a:solidFill>
              </a:rPr>
              <a:t>doctrine:migrations</a:t>
            </a:r>
            <a:r>
              <a:rPr lang="fr-FR" dirty="0" smtClean="0">
                <a:solidFill>
                  <a:schemeClr val="bg1"/>
                </a:solidFill>
              </a:rPr>
              <a:t>:</a:t>
            </a:r>
            <a:r>
              <a:rPr lang="fr-FR" dirty="0" err="1" smtClean="0">
                <a:solidFill>
                  <a:schemeClr val="bg1"/>
                </a:solidFill>
              </a:rPr>
              <a:t>migrate</a:t>
            </a:r>
            <a:endParaRPr lang="fr-FR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Espace réservé du numéro de diapositive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20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Conception Back-end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381328"/>
            <a:ext cx="8100392" cy="40047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pic>
        <p:nvPicPr>
          <p:cNvPr id="20" name="Image 19" descr="P00-entityCaptur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67744" y="1412776"/>
            <a:ext cx="5930929" cy="4968552"/>
          </a:xfrm>
          <a:prstGeom prst="rect">
            <a:avLst/>
          </a:prstGeom>
        </p:spPr>
      </p:pic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21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Conception Back-end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525344"/>
            <a:ext cx="8100392" cy="256456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pic>
        <p:nvPicPr>
          <p:cNvPr id="10" name="Image 9" descr="p01Captur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63688" y="1484784"/>
            <a:ext cx="6626074" cy="4923284"/>
          </a:xfrm>
          <a:prstGeom prst="rect">
            <a:avLst/>
          </a:prstGeom>
        </p:spPr>
      </p:pic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22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Conception Back-end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453336"/>
            <a:ext cx="8100392" cy="328464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sp>
        <p:nvSpPr>
          <p:cNvPr id="9" name="Rectangle 8"/>
          <p:cNvSpPr/>
          <p:nvPr/>
        </p:nvSpPr>
        <p:spPr>
          <a:xfrm>
            <a:off x="1115616" y="1772816"/>
            <a:ext cx="80283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sz="2000" dirty="0" smtClean="0">
                <a:latin typeface="+mj-lt"/>
                <a:ea typeface="Spartan"/>
                <a:cs typeface="Spartan"/>
                <a:sym typeface="Spartan"/>
              </a:rPr>
              <a:t>Puis la manipulation des données se fait par le CRUD (</a:t>
            </a:r>
            <a:r>
              <a:rPr lang="fr-FR" sz="2000" dirty="0" err="1" smtClean="0">
                <a:latin typeface="+mj-lt"/>
                <a:ea typeface="Spartan"/>
                <a:cs typeface="Spartan"/>
                <a:sym typeface="Spartan"/>
              </a:rPr>
              <a:t>Created</a:t>
            </a:r>
            <a:r>
              <a:rPr lang="fr-FR" sz="2000" dirty="0" smtClean="0">
                <a:latin typeface="+mj-lt"/>
                <a:ea typeface="Spartan"/>
                <a:cs typeface="Spartan"/>
                <a:sym typeface="Spartan"/>
              </a:rPr>
              <a:t>, Read, Update, </a:t>
            </a:r>
            <a:r>
              <a:rPr lang="fr-FR" sz="2000" dirty="0" err="1" smtClean="0">
                <a:latin typeface="+mj-lt"/>
                <a:ea typeface="Spartan"/>
                <a:cs typeface="Spartan"/>
                <a:sym typeface="Spartan"/>
              </a:rPr>
              <a:t>Delete</a:t>
            </a:r>
            <a:r>
              <a:rPr lang="fr-FR" sz="2000" dirty="0" smtClean="0">
                <a:latin typeface="+mj-lt"/>
                <a:ea typeface="Spartan"/>
                <a:cs typeface="Spartan"/>
                <a:sym typeface="Spartan"/>
              </a:rPr>
              <a:t>) à partir d’une entité.</a:t>
            </a:r>
            <a:endParaRPr lang="fr-FR" dirty="0">
              <a:latin typeface="+mj-lt"/>
              <a:ea typeface="Spartan"/>
              <a:cs typeface="Spartan"/>
              <a:sym typeface="Spartan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75656" y="2492896"/>
            <a:ext cx="4572000" cy="369332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dirty="0" err="1" smtClean="0">
                <a:solidFill>
                  <a:schemeClr val="bg1"/>
                </a:solidFill>
                <a:latin typeface="+mj-lt"/>
              </a:rPr>
              <a:t>php</a:t>
            </a:r>
            <a:r>
              <a:rPr lang="fr-FR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+mj-lt"/>
              </a:rPr>
              <a:t>bin</a:t>
            </a:r>
            <a:r>
              <a:rPr lang="fr-FR" dirty="0" smtClean="0">
                <a:solidFill>
                  <a:schemeClr val="bg1"/>
                </a:solidFill>
                <a:latin typeface="+mj-lt"/>
              </a:rPr>
              <a:t>/console </a:t>
            </a:r>
            <a:r>
              <a:rPr lang="fr-FR" dirty="0" err="1" smtClean="0">
                <a:solidFill>
                  <a:schemeClr val="bg1"/>
                </a:solidFill>
                <a:latin typeface="+mj-lt"/>
              </a:rPr>
              <a:t>make:crud</a:t>
            </a:r>
            <a:endParaRPr lang="fr-FR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15616" y="2924944"/>
            <a:ext cx="80283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sz="2000" dirty="0" smtClean="0">
                <a:latin typeface="+mj-lt"/>
                <a:ea typeface="Spartan"/>
                <a:cs typeface="Spartan"/>
                <a:sym typeface="Spartan"/>
              </a:rPr>
              <a:t>La commande nous génère les formulaires suivants, ainsi que des méthodes dans le </a:t>
            </a:r>
            <a:r>
              <a:rPr lang="fr-FR" sz="2000" dirty="0" err="1" smtClean="0">
                <a:latin typeface="+mj-lt"/>
                <a:ea typeface="Spartan"/>
                <a:cs typeface="Spartan"/>
                <a:sym typeface="Spartan"/>
              </a:rPr>
              <a:t>controller</a:t>
            </a:r>
            <a:r>
              <a:rPr lang="fr-FR" sz="2000" dirty="0" smtClean="0">
                <a:latin typeface="+mj-lt"/>
                <a:ea typeface="Spartan"/>
                <a:cs typeface="Spartan"/>
                <a:sym typeface="Spartan"/>
              </a:rPr>
              <a:t> et le form :</a:t>
            </a:r>
            <a:endParaRPr lang="fr-FR" dirty="0">
              <a:latin typeface="+mj-lt"/>
              <a:ea typeface="Spartan"/>
              <a:cs typeface="Spartan"/>
              <a:sym typeface="Spartan"/>
            </a:endParaRPr>
          </a:p>
        </p:txBody>
      </p:sp>
      <p:pic>
        <p:nvPicPr>
          <p:cNvPr id="14" name="Image 13" descr="P02Captur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31840" y="3861048"/>
            <a:ext cx="2609850" cy="1504950"/>
          </a:xfrm>
          <a:prstGeom prst="rect">
            <a:avLst/>
          </a:prstGeom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23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Conception Back-end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525344"/>
            <a:ext cx="8100392" cy="256456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pic>
        <p:nvPicPr>
          <p:cNvPr id="8" name="Image 7" descr="P05-Captur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9672" y="1628800"/>
            <a:ext cx="6624736" cy="453749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90626" y="1522928"/>
            <a:ext cx="5121374" cy="4822889"/>
          </a:xfrm>
          <a:prstGeom prst="rect">
            <a:avLst/>
          </a:prstGeom>
        </p:spPr>
      </p:pic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24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Conception Back-end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525344"/>
            <a:ext cx="8143900" cy="256455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sp>
        <p:nvSpPr>
          <p:cNvPr id="8" name="Google Shape;346;p23"/>
          <p:cNvSpPr txBox="1"/>
          <p:nvPr/>
        </p:nvSpPr>
        <p:spPr>
          <a:xfrm>
            <a:off x="1187624" y="1484784"/>
            <a:ext cx="7956376" cy="36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Les Rôles</a:t>
            </a:r>
            <a:endParaRPr dirty="0">
              <a:latin typeface="+mj-lt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Définition des rôles : </a:t>
            </a: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ADMIN,  GE, OTHER, USER</a:t>
            </a: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fr-FR" dirty="0" smtClean="0">
                <a:latin typeface="+mj-lt"/>
                <a:sym typeface="Spartan"/>
              </a:rPr>
              <a:t>Les ADMIN sont les seuls à pouvoir modifier l’ensemble des données.</a:t>
            </a:r>
            <a:endParaRPr dirty="0">
              <a:latin typeface="+mj-lt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fr-FR" sz="1600" dirty="0" smtClean="0">
                <a:latin typeface="+mj-lt"/>
                <a:ea typeface="Spartan"/>
                <a:cs typeface="Spartan"/>
                <a:sym typeface="Spartan"/>
              </a:rPr>
              <a:t>Les GE, OTHER et USER ont accès en visualisation aux informations suivantes :</a:t>
            </a: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fr-FR" sz="1600" dirty="0" smtClean="0">
                <a:latin typeface="+mj-lt"/>
                <a:ea typeface="Spartan"/>
                <a:cs typeface="Spartan"/>
                <a:sym typeface="Spartan"/>
              </a:rPr>
              <a:t>     GE : correspondant aux étudiants du Master GE, ont accès à l’ensemble des données</a:t>
            </a: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fr-FR" sz="1600" dirty="0" smtClean="0">
                <a:latin typeface="+mj-lt"/>
                <a:ea typeface="Spartan"/>
                <a:cs typeface="Spartan"/>
                <a:sym typeface="Spartan"/>
              </a:rPr>
              <a:t>    OTHER: sont limités aux présentations et à la partie Master</a:t>
            </a: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fr-FR" sz="1600" dirty="0" smtClean="0">
                <a:latin typeface="+mj-lt"/>
                <a:ea typeface="Spartan"/>
                <a:cs typeface="Spartan"/>
                <a:sym typeface="Spartan"/>
              </a:rPr>
              <a:t>    USER : limités aux présentations,</a:t>
            </a: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fr-FR" sz="1600" dirty="0" smtClean="0">
                <a:latin typeface="+mj-lt"/>
                <a:ea typeface="Spartan"/>
                <a:cs typeface="Spartan"/>
                <a:sym typeface="Spartan"/>
              </a:rPr>
              <a:t>Les visiteurs sans connexion n’accèdent qu’à la page d’accueil</a:t>
            </a:r>
            <a:r>
              <a:rPr lang="fr-FR" sz="1600" dirty="0">
                <a:latin typeface="+mj-lt"/>
                <a:ea typeface="Spartan"/>
                <a:cs typeface="Spartan"/>
                <a:sym typeface="Spartan"/>
              </a:rPr>
              <a:t/>
            </a:r>
            <a:br>
              <a:rPr lang="fr-FR" sz="1600" dirty="0">
                <a:latin typeface="+mj-lt"/>
                <a:ea typeface="Spartan"/>
                <a:cs typeface="Spartan"/>
                <a:sym typeface="Spartan"/>
              </a:rPr>
            </a:br>
            <a:endParaRPr lang="fr-FR" sz="1600" dirty="0" smtClean="0">
              <a:latin typeface="+mj-lt"/>
              <a:ea typeface="Spartan"/>
              <a:cs typeface="Spartan"/>
              <a:sym typeface="Spartan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Utilisation 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de la méthode  « @</a:t>
            </a:r>
            <a:r>
              <a:rPr lang="fr-FR" sz="1800" dirty="0" err="1">
                <a:latin typeface="+mj-lt"/>
                <a:ea typeface="Spartan"/>
                <a:cs typeface="Spartan"/>
                <a:sym typeface="Spartan"/>
              </a:rPr>
              <a:t>isGranted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 » dans le </a:t>
            </a:r>
            <a:r>
              <a:rPr lang="fr-FR" sz="1800" dirty="0" err="1">
                <a:latin typeface="+mj-lt"/>
                <a:ea typeface="Spartan"/>
                <a:cs typeface="Spartan"/>
                <a:sym typeface="Spartan"/>
              </a:rPr>
              <a:t>controller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> et les </a:t>
            </a:r>
            <a:r>
              <a:rPr lang="fr-FR" sz="1800" dirty="0" err="1">
                <a:latin typeface="+mj-lt"/>
                <a:ea typeface="Spartan"/>
                <a:cs typeface="Spartan"/>
                <a:sym typeface="Spartan"/>
              </a:rPr>
              <a:t>templates</a:t>
            </a:r>
            <a:r>
              <a:rPr lang="fr-FR" sz="1800" dirty="0">
                <a:latin typeface="+mj-lt"/>
                <a:ea typeface="Spartan"/>
                <a:cs typeface="Spartan"/>
                <a:sym typeface="Spartan"/>
              </a:rPr>
              <a:t/>
            </a:r>
            <a:br>
              <a:rPr lang="fr-FR" sz="1800" dirty="0">
                <a:latin typeface="+mj-lt"/>
                <a:ea typeface="Spartan"/>
                <a:cs typeface="Spartan"/>
                <a:sym typeface="Spartan"/>
              </a:rPr>
            </a:br>
            <a:r>
              <a:rPr lang="fr-FR" sz="1600" dirty="0">
                <a:latin typeface="+mj-lt"/>
                <a:ea typeface="Spartan"/>
                <a:cs typeface="Spartan"/>
                <a:sym typeface="Spartan"/>
              </a:rPr>
              <a:t>afin d’afficher ou non certaines informations ou de limiter certains accès en fonction du rôle</a:t>
            </a:r>
            <a:endParaRPr dirty="0">
              <a:latin typeface="+mj-lt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1600" dirty="0">
              <a:latin typeface="+mj-lt"/>
              <a:ea typeface="Spartan"/>
              <a:cs typeface="Spartan"/>
              <a:sym typeface="Spartan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1600" dirty="0">
              <a:latin typeface="+mj-lt"/>
              <a:ea typeface="Spartan"/>
              <a:cs typeface="Spartan"/>
              <a:sym typeface="Spartan"/>
            </a:endParaRPr>
          </a:p>
        </p:txBody>
      </p:sp>
      <p:pic>
        <p:nvPicPr>
          <p:cNvPr id="11" name="Image 10" descr="P04-Captur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5085184"/>
            <a:ext cx="9144000" cy="1353381"/>
          </a:xfrm>
          <a:prstGeom prst="rect">
            <a:avLst/>
          </a:prstGeom>
        </p:spPr>
      </p:pic>
      <p:pic>
        <p:nvPicPr>
          <p:cNvPr id="9" name="Image 8" descr="isgranted.Capture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91680" y="980728"/>
            <a:ext cx="6772275" cy="5686425"/>
          </a:xfrm>
          <a:prstGeom prst="rect">
            <a:avLst/>
          </a:prstGeom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25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Présentation Interface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453336"/>
            <a:ext cx="8100392" cy="328464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pic>
        <p:nvPicPr>
          <p:cNvPr id="9" name="Image 8" descr="P06-Captur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556792"/>
            <a:ext cx="9144000" cy="4131431"/>
          </a:xfrm>
          <a:prstGeom prst="rect">
            <a:avLst/>
          </a:prstGeom>
        </p:spPr>
      </p:pic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26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Présentation Interface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438128"/>
            <a:ext cx="8100392" cy="34367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pic>
        <p:nvPicPr>
          <p:cNvPr id="8" name="Image 7" descr="P07-Captur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9632" y="1412776"/>
            <a:ext cx="7200800" cy="5025352"/>
          </a:xfrm>
          <a:prstGeom prst="rect">
            <a:avLst/>
          </a:prstGeom>
        </p:spPr>
      </p:pic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27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Présentation Interface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438128"/>
            <a:ext cx="8100392" cy="34367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15616" y="1774103"/>
            <a:ext cx="7961090" cy="3402521"/>
          </a:xfrm>
          <a:prstGeom prst="rect">
            <a:avLst/>
          </a:prstGeom>
        </p:spPr>
      </p:pic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38722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pic>
        <p:nvPicPr>
          <p:cNvPr id="11" name="Image 10" descr="P15a-Captur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7624" y="1484784"/>
            <a:ext cx="6768752" cy="479318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Présentation Interface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438128"/>
            <a:ext cx="8100392" cy="34367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8144" y="3095575"/>
            <a:ext cx="3028950" cy="3357563"/>
          </a:xfrm>
          <a:prstGeom prst="rect">
            <a:avLst/>
          </a:prstGeom>
        </p:spPr>
      </p:pic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25149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28728" y="1714488"/>
            <a:ext cx="7498080" cy="4800600"/>
          </a:xfrm>
        </p:spPr>
        <p:txBody>
          <a:bodyPr>
            <a:normAutofit/>
          </a:bodyPr>
          <a:lstStyle/>
          <a:p>
            <a:pPr fontAlgn="base"/>
            <a:r>
              <a:rPr lang="fr-FR" sz="2000" dirty="0" smtClean="0"/>
              <a:t>Présentation du projet, cahier des charges.</a:t>
            </a:r>
          </a:p>
          <a:p>
            <a:pPr fontAlgn="base"/>
            <a:r>
              <a:rPr lang="fr-FR" sz="2000" dirty="0" smtClean="0"/>
              <a:t>Gestion du projet</a:t>
            </a:r>
          </a:p>
          <a:p>
            <a:pPr fontAlgn="base"/>
            <a:r>
              <a:rPr lang="fr-FR" sz="2000" dirty="0" smtClean="0"/>
              <a:t>Conception et codage des composants </a:t>
            </a:r>
            <a:r>
              <a:rPr lang="fr-FR" sz="2000" i="1" dirty="0" smtClean="0"/>
              <a:t>front-end </a:t>
            </a:r>
            <a:r>
              <a:rPr lang="fr-FR" sz="2000" dirty="0" smtClean="0"/>
              <a:t>et des composants </a:t>
            </a:r>
            <a:r>
              <a:rPr lang="fr-FR" sz="2000" i="1" dirty="0" smtClean="0"/>
              <a:t>back-end </a:t>
            </a:r>
            <a:endParaRPr lang="fr-FR" sz="2000" dirty="0" smtClean="0"/>
          </a:p>
          <a:p>
            <a:pPr fontAlgn="base"/>
            <a:r>
              <a:rPr lang="fr-FR" sz="2000" dirty="0" smtClean="0"/>
              <a:t>Présentation des éléments les plus significatifs de l’interface de l’application </a:t>
            </a:r>
          </a:p>
          <a:p>
            <a:pPr fontAlgn="base"/>
            <a:r>
              <a:rPr lang="fr-FR" sz="2000" dirty="0" smtClean="0"/>
              <a:t>Présentation de fonctionnalités </a:t>
            </a:r>
          </a:p>
          <a:p>
            <a:pPr fontAlgn="base"/>
            <a:r>
              <a:rPr lang="fr-FR" sz="2000" dirty="0" smtClean="0"/>
              <a:t>Présentation d’un exemple de recherche effectuée à partir de site anglophone</a:t>
            </a:r>
          </a:p>
          <a:p>
            <a:pPr fontAlgn="base"/>
            <a:r>
              <a:rPr lang="fr-FR" sz="2000" dirty="0" smtClean="0"/>
              <a:t>Présentation du site </a:t>
            </a:r>
          </a:p>
          <a:p>
            <a:pPr fontAlgn="base"/>
            <a:r>
              <a:rPr lang="fr-FR" sz="2000" dirty="0" smtClean="0"/>
              <a:t>Synthèse et conclusion.</a:t>
            </a:r>
          </a:p>
          <a:p>
            <a:endParaRPr lang="fr-FR" dirty="0"/>
          </a:p>
        </p:txBody>
      </p:sp>
      <p:pic>
        <p:nvPicPr>
          <p:cNvPr id="6" name="Image 5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4474" y="0"/>
            <a:ext cx="1643074" cy="1643074"/>
          </a:xfrm>
          <a:prstGeom prst="rect">
            <a:avLst/>
          </a:prstGeom>
        </p:spPr>
      </p:pic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/>
          </a:bodyPr>
          <a:lstStyle/>
          <a:p>
            <a:pPr algn="ctr"/>
            <a:r>
              <a:rPr lang="fr-FR" sz="4000" dirty="0" smtClean="0"/>
              <a:t>Sommaire</a:t>
            </a:r>
            <a:endParaRPr lang="fr-FR" sz="4000" dirty="0"/>
          </a:p>
        </p:txBody>
      </p:sp>
      <p:pic>
        <p:nvPicPr>
          <p:cNvPr id="9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06260" y="203270"/>
            <a:ext cx="952500" cy="866775"/>
          </a:xfrm>
          <a:prstGeom prst="rect">
            <a:avLst/>
          </a:prstGeom>
          <a:ln/>
        </p:spPr>
      </p:pic>
      <p:sp>
        <p:nvSpPr>
          <p:cNvPr id="7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500834"/>
            <a:ext cx="8143900" cy="280966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10" name="docs-internal-guid-e039076f-7fff-d3ea-0e96-56d20d9e32f0" descr="Fichier:Discussion.png — Wikipédia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97585" y="5019837"/>
            <a:ext cx="1494987" cy="1214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3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Présentation Interface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438128"/>
            <a:ext cx="8100392" cy="34367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75950" y="1327593"/>
            <a:ext cx="5217795" cy="5022914"/>
          </a:xfrm>
          <a:prstGeom prst="rect">
            <a:avLst/>
          </a:prstGeom>
        </p:spPr>
      </p:pic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85013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Présentation Interface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438128"/>
            <a:ext cx="8100392" cy="34367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sp>
        <p:nvSpPr>
          <p:cNvPr id="8" name="Google Shape;346;p23"/>
          <p:cNvSpPr txBox="1"/>
          <p:nvPr/>
        </p:nvSpPr>
        <p:spPr>
          <a:xfrm>
            <a:off x="1187717" y="1713955"/>
            <a:ext cx="1080119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sz="1800" dirty="0" err="1" smtClean="0">
                <a:latin typeface="+mj-lt"/>
                <a:ea typeface="Spartan"/>
                <a:cs typeface="Spartan"/>
                <a:sym typeface="Spartan"/>
              </a:rPr>
              <a:t>CKEditor</a:t>
            </a:r>
            <a:endParaRPr dirty="0" smtClean="0">
              <a:latin typeface="+mj-lt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1600" dirty="0" smtClean="0">
              <a:latin typeface="+mj-lt"/>
              <a:ea typeface="Spartan"/>
              <a:cs typeface="Spartan"/>
              <a:sym typeface="Spartan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1600" dirty="0">
              <a:latin typeface="+mj-lt"/>
              <a:ea typeface="Spartan"/>
              <a:cs typeface="Spartan"/>
              <a:sym typeface="Spart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10941" y="1654524"/>
            <a:ext cx="511256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sz="1400" dirty="0" smtClean="0">
                <a:solidFill>
                  <a:schemeClr val="bg1"/>
                </a:solidFill>
              </a:rPr>
              <a:t>composer </a:t>
            </a:r>
            <a:r>
              <a:rPr lang="fr-FR" sz="1400" dirty="0" err="1">
                <a:solidFill>
                  <a:schemeClr val="bg1"/>
                </a:solidFill>
              </a:rPr>
              <a:t>require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 err="1" smtClean="0">
                <a:solidFill>
                  <a:schemeClr val="bg1"/>
                </a:solidFill>
              </a:rPr>
              <a:t>friendsofsymfony</a:t>
            </a:r>
            <a:r>
              <a:rPr lang="fr-FR" sz="1400" dirty="0" smtClean="0">
                <a:solidFill>
                  <a:schemeClr val="bg1"/>
                </a:solidFill>
              </a:rPr>
              <a:t>/</a:t>
            </a:r>
            <a:r>
              <a:rPr lang="fr-FR" sz="1400" dirty="0" err="1" smtClean="0">
                <a:solidFill>
                  <a:schemeClr val="bg1"/>
                </a:solidFill>
              </a:rPr>
              <a:t>ckeditor</a:t>
            </a:r>
            <a:r>
              <a:rPr lang="fr-FR" sz="1400" dirty="0" smtClean="0">
                <a:solidFill>
                  <a:schemeClr val="bg1"/>
                </a:solidFill>
              </a:rPr>
              <a:t>-bundle</a:t>
            </a:r>
            <a:endParaRPr lang="fr-FR" sz="1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0941" y="2010943"/>
            <a:ext cx="511256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sz="1400" dirty="0" err="1">
                <a:solidFill>
                  <a:schemeClr val="bg1"/>
                </a:solidFill>
              </a:rPr>
              <a:t>php</a:t>
            </a:r>
            <a:r>
              <a:rPr lang="fr-FR" sz="1400" dirty="0">
                <a:solidFill>
                  <a:schemeClr val="bg1"/>
                </a:solidFill>
              </a:rPr>
              <a:t> bin/console </a:t>
            </a:r>
            <a:r>
              <a:rPr lang="fr-FR" sz="1400" dirty="0" err="1">
                <a:solidFill>
                  <a:schemeClr val="bg1"/>
                </a:solidFill>
              </a:rPr>
              <a:t>ckeditor:install</a:t>
            </a:r>
            <a:endParaRPr lang="fr-FR" sz="1400" dirty="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92008" y="2853086"/>
            <a:ext cx="7353300" cy="2305050"/>
          </a:xfrm>
          <a:prstGeom prst="rect">
            <a:avLst/>
          </a:prstGeom>
        </p:spPr>
      </p:pic>
      <p:sp>
        <p:nvSpPr>
          <p:cNvPr id="18" name="Google Shape;346;p23"/>
          <p:cNvSpPr txBox="1"/>
          <p:nvPr/>
        </p:nvSpPr>
        <p:spPr>
          <a:xfrm>
            <a:off x="1073021" y="2518189"/>
            <a:ext cx="2082467" cy="27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dirty="0">
                <a:latin typeface="+mj-lt"/>
                <a:ea typeface="Spartan"/>
                <a:cs typeface="Spartan"/>
                <a:sym typeface="Spartan"/>
              </a:rPr>
              <a:t>p</a:t>
            </a: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ackages/</a:t>
            </a:r>
            <a:r>
              <a:rPr lang="fr-FR" sz="1800" dirty="0" err="1" smtClean="0">
                <a:latin typeface="+mj-lt"/>
                <a:ea typeface="Spartan"/>
                <a:cs typeface="Spartan"/>
                <a:sym typeface="Spartan"/>
              </a:rPr>
              <a:t>fos_ckeditor.yaml</a:t>
            </a:r>
            <a:endParaRPr dirty="0" smtClean="0">
              <a:latin typeface="+mj-lt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1600" dirty="0" smtClean="0">
              <a:latin typeface="+mj-lt"/>
              <a:ea typeface="Spartan"/>
              <a:cs typeface="Spartan"/>
              <a:sym typeface="Spartan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1600" dirty="0">
              <a:latin typeface="+mj-lt"/>
              <a:ea typeface="Spartan"/>
              <a:cs typeface="Spartan"/>
              <a:sym typeface="Spartan"/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77348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Présentation Interface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438128"/>
            <a:ext cx="8100392" cy="34367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sp>
        <p:nvSpPr>
          <p:cNvPr id="12" name="Rectangle 11"/>
          <p:cNvSpPr/>
          <p:nvPr/>
        </p:nvSpPr>
        <p:spPr>
          <a:xfrm>
            <a:off x="2406389" y="2108198"/>
            <a:ext cx="511256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sz="1400" dirty="0" err="1">
                <a:solidFill>
                  <a:schemeClr val="bg1"/>
                </a:solidFill>
              </a:rPr>
              <a:t>php</a:t>
            </a:r>
            <a:r>
              <a:rPr lang="fr-FR" sz="1400" dirty="0">
                <a:solidFill>
                  <a:schemeClr val="bg1"/>
                </a:solidFill>
              </a:rPr>
              <a:t> bin/console </a:t>
            </a:r>
            <a:r>
              <a:rPr lang="fr-FR" sz="1400" dirty="0" err="1">
                <a:solidFill>
                  <a:schemeClr val="bg1"/>
                </a:solidFill>
              </a:rPr>
              <a:t>elfinder:install</a:t>
            </a:r>
            <a:endParaRPr lang="fr-FR" sz="1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406389" y="1676969"/>
            <a:ext cx="511256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fr-FR" sz="1400" dirty="0">
                <a:solidFill>
                  <a:schemeClr val="bg1"/>
                </a:solidFill>
              </a:rPr>
              <a:t>composer </a:t>
            </a:r>
            <a:r>
              <a:rPr lang="fr-FR" sz="1400" dirty="0" err="1">
                <a:solidFill>
                  <a:schemeClr val="bg1"/>
                </a:solidFill>
              </a:rPr>
              <a:t>require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 err="1">
                <a:solidFill>
                  <a:schemeClr val="bg1"/>
                </a:solidFill>
              </a:rPr>
              <a:t>helios</a:t>
            </a:r>
            <a:r>
              <a:rPr lang="fr-FR" sz="1400" dirty="0">
                <a:solidFill>
                  <a:schemeClr val="bg1"/>
                </a:solidFill>
              </a:rPr>
              <a:t>-ag/</a:t>
            </a:r>
            <a:r>
              <a:rPr lang="fr-FR" sz="1400" dirty="0" err="1">
                <a:solidFill>
                  <a:schemeClr val="bg1"/>
                </a:solidFill>
              </a:rPr>
              <a:t>fm</a:t>
            </a:r>
            <a:r>
              <a:rPr lang="fr-FR" sz="1400" dirty="0">
                <a:solidFill>
                  <a:schemeClr val="bg1"/>
                </a:solidFill>
              </a:rPr>
              <a:t>-</a:t>
            </a:r>
            <a:r>
              <a:rPr lang="fr-FR" sz="1400" dirty="0" err="1">
                <a:solidFill>
                  <a:schemeClr val="bg1"/>
                </a:solidFill>
              </a:rPr>
              <a:t>elfinder</a:t>
            </a:r>
            <a:r>
              <a:rPr lang="fr-FR" sz="1400" dirty="0">
                <a:solidFill>
                  <a:schemeClr val="bg1"/>
                </a:solidFill>
              </a:rPr>
              <a:t>-bundle</a:t>
            </a:r>
            <a:endParaRPr lang="fr-FR" sz="14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Google Shape;346;p23"/>
          <p:cNvSpPr txBox="1"/>
          <p:nvPr/>
        </p:nvSpPr>
        <p:spPr>
          <a:xfrm>
            <a:off x="1066512" y="1685770"/>
            <a:ext cx="1012648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sz="1800" dirty="0" err="1" smtClean="0">
                <a:latin typeface="+mj-lt"/>
                <a:ea typeface="Spartan"/>
                <a:cs typeface="Spartan"/>
                <a:sym typeface="Spartan"/>
              </a:rPr>
              <a:t>ElFinder</a:t>
            </a:r>
            <a:endParaRPr dirty="0" smtClean="0">
              <a:latin typeface="+mj-lt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1600" dirty="0" smtClean="0">
              <a:latin typeface="+mj-lt"/>
              <a:ea typeface="Spartan"/>
              <a:cs typeface="Spartan"/>
              <a:sym typeface="Spartan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1600" dirty="0">
              <a:latin typeface="+mj-lt"/>
              <a:ea typeface="Spartan"/>
              <a:cs typeface="Spartan"/>
              <a:sym typeface="Spartan"/>
            </a:endParaRPr>
          </a:p>
        </p:txBody>
      </p:sp>
      <p:sp>
        <p:nvSpPr>
          <p:cNvPr id="18" name="Google Shape;346;p23"/>
          <p:cNvSpPr txBox="1"/>
          <p:nvPr/>
        </p:nvSpPr>
        <p:spPr>
          <a:xfrm>
            <a:off x="1037926" y="2695471"/>
            <a:ext cx="2082467" cy="27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dirty="0" smtClean="0">
                <a:latin typeface="+mj-lt"/>
                <a:ea typeface="Spartan"/>
                <a:cs typeface="Spartan"/>
                <a:sym typeface="Spartan"/>
              </a:rPr>
              <a:t>p</a:t>
            </a:r>
            <a:r>
              <a:rPr lang="fr-FR" sz="1800" dirty="0" smtClean="0">
                <a:latin typeface="+mj-lt"/>
                <a:ea typeface="Spartan"/>
                <a:cs typeface="Spartan"/>
                <a:sym typeface="Spartan"/>
              </a:rPr>
              <a:t>ackages/</a:t>
            </a:r>
            <a:r>
              <a:rPr lang="fr-FR" sz="1800" dirty="0" err="1" smtClean="0">
                <a:latin typeface="+mj-lt"/>
                <a:ea typeface="Spartan"/>
                <a:cs typeface="Spartan"/>
                <a:sym typeface="Spartan"/>
              </a:rPr>
              <a:t>fos_elfinder.yaml</a:t>
            </a:r>
            <a:endParaRPr dirty="0" smtClean="0">
              <a:latin typeface="+mj-lt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1600" dirty="0" smtClean="0">
              <a:latin typeface="+mj-lt"/>
              <a:ea typeface="Spartan"/>
              <a:cs typeface="Spartan"/>
              <a:sym typeface="Spartan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1600" dirty="0">
              <a:latin typeface="+mj-lt"/>
              <a:ea typeface="Spartan"/>
              <a:cs typeface="Spartan"/>
              <a:sym typeface="Spartan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91680" y="3066010"/>
            <a:ext cx="5989861" cy="2801342"/>
          </a:xfrm>
          <a:prstGeom prst="rect">
            <a:avLst/>
          </a:prstGeom>
        </p:spPr>
      </p:pic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9777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Présentation Interface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438128"/>
            <a:ext cx="8100392" cy="34367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67025" y="1268760"/>
            <a:ext cx="6276975" cy="3924300"/>
          </a:xfrm>
          <a:prstGeom prst="rect">
            <a:avLst/>
          </a:prstGeom>
        </p:spPr>
      </p:pic>
      <p:sp>
        <p:nvSpPr>
          <p:cNvPr id="18" name="Google Shape;346;p23"/>
          <p:cNvSpPr txBox="1"/>
          <p:nvPr/>
        </p:nvSpPr>
        <p:spPr>
          <a:xfrm>
            <a:off x="1000100" y="2641777"/>
            <a:ext cx="2255465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sz="1400" dirty="0" smtClean="0">
                <a:latin typeface="+mj-lt"/>
              </a:rPr>
              <a:t>Dans un fichier</a:t>
            </a:r>
          </a:p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sz="1400" dirty="0" smtClean="0">
                <a:latin typeface="+mj-lt"/>
              </a:rPr>
              <a:t>Form/</a:t>
            </a:r>
            <a:r>
              <a:rPr lang="fr-FR" sz="1400" dirty="0" err="1" smtClean="0">
                <a:latin typeface="+mj-lt"/>
              </a:rPr>
              <a:t>ActionsAssosType.php</a:t>
            </a:r>
            <a:endParaRPr sz="1400" dirty="0" smtClean="0">
              <a:latin typeface="+mj-lt"/>
            </a:endParaRPr>
          </a:p>
          <a:p>
            <a:pPr marL="0" marR="0" lvl="0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1400" dirty="0" smtClean="0">
              <a:latin typeface="+mj-lt"/>
              <a:ea typeface="Spartan"/>
              <a:cs typeface="Spartan"/>
              <a:sym typeface="Spartan"/>
            </a:endParaRPr>
          </a:p>
          <a:p>
            <a:pPr marL="0" marR="0" lvl="0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1400" dirty="0">
              <a:latin typeface="+mj-lt"/>
              <a:ea typeface="Spartan"/>
              <a:cs typeface="Spartan"/>
              <a:sym typeface="Spartan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76662" y="5353631"/>
            <a:ext cx="4457700" cy="923925"/>
          </a:xfrm>
          <a:prstGeom prst="rect">
            <a:avLst/>
          </a:prstGeom>
        </p:spPr>
      </p:pic>
      <p:sp>
        <p:nvSpPr>
          <p:cNvPr id="13" name="Google Shape;346;p23"/>
          <p:cNvSpPr txBox="1"/>
          <p:nvPr/>
        </p:nvSpPr>
        <p:spPr>
          <a:xfrm>
            <a:off x="1009013" y="5142586"/>
            <a:ext cx="3571900" cy="810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sz="1400" dirty="0" smtClean="0">
                <a:latin typeface="+mj-lt"/>
              </a:rPr>
              <a:t>Puis dans un fichier</a:t>
            </a:r>
          </a:p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fr-FR" sz="1400" dirty="0" smtClean="0">
                <a:latin typeface="+mj-lt"/>
              </a:rPr>
              <a:t>Templates/</a:t>
            </a:r>
            <a:r>
              <a:rPr lang="fr-FR" sz="1400" dirty="0" err="1" smtClean="0">
                <a:latin typeface="+mj-lt"/>
              </a:rPr>
              <a:t>showPostersActionsAssos.html.twig</a:t>
            </a:r>
            <a:endParaRPr sz="1400" dirty="0" smtClean="0">
              <a:latin typeface="+mj-lt"/>
            </a:endParaRPr>
          </a:p>
          <a:p>
            <a:pPr marL="0" marR="0" lvl="0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1400" dirty="0" smtClean="0">
              <a:latin typeface="+mj-lt"/>
              <a:ea typeface="Spartan"/>
              <a:cs typeface="Spartan"/>
              <a:sym typeface="Spartan"/>
            </a:endParaRPr>
          </a:p>
          <a:p>
            <a:pPr marL="0" marR="0" lvl="0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1400" dirty="0">
              <a:latin typeface="+mj-lt"/>
              <a:ea typeface="Spartan"/>
              <a:cs typeface="Spartan"/>
              <a:sym typeface="Spartan"/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99434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Fonctionnalité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381328"/>
            <a:ext cx="8100392" cy="40047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sp>
        <p:nvSpPr>
          <p:cNvPr id="9" name="Espace réservé du contenu 10"/>
          <p:cNvSpPr txBox="1">
            <a:spLocks noGrp="1"/>
          </p:cNvSpPr>
          <p:nvPr>
            <p:ph idx="1"/>
          </p:nvPr>
        </p:nvSpPr>
        <p:spPr>
          <a:xfrm>
            <a:off x="1403648" y="1628800"/>
            <a:ext cx="749808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1800" dirty="0" smtClean="0">
                <a:latin typeface="+mj-lt"/>
              </a:rPr>
              <a:t>J’avais besoin de générer le Bureau de l’association dans un ordre précis.</a:t>
            </a:r>
          </a:p>
          <a:p>
            <a:pPr>
              <a:buNone/>
            </a:pPr>
            <a:r>
              <a:rPr lang="fr-FR" sz="1800" dirty="0" smtClean="0">
                <a:latin typeface="+mj-lt"/>
              </a:rPr>
              <a:t>Dans le </a:t>
            </a:r>
            <a:r>
              <a:rPr lang="fr-FR" sz="1800" dirty="0" err="1" smtClean="0">
                <a:latin typeface="+mj-lt"/>
              </a:rPr>
              <a:t>repository</a:t>
            </a:r>
            <a:r>
              <a:rPr lang="fr-FR" sz="1800" dirty="0" smtClean="0">
                <a:latin typeface="+mj-lt"/>
              </a:rPr>
              <a:t>, </a:t>
            </a:r>
            <a:r>
              <a:rPr lang="fr-FR" sz="1800" dirty="0" err="1" smtClean="0">
                <a:latin typeface="+mj-lt"/>
              </a:rPr>
              <a:t>users</a:t>
            </a:r>
            <a:r>
              <a:rPr lang="fr-FR" sz="1800" dirty="0" smtClean="0">
                <a:latin typeface="+mj-lt"/>
              </a:rPr>
              <a:t> j’ai installé cette méthode</a:t>
            </a:r>
            <a:endParaRPr lang="fr-FR" sz="1800" dirty="0">
              <a:latin typeface="+mj-lt"/>
            </a:endParaRPr>
          </a:p>
        </p:txBody>
      </p:sp>
      <p:pic>
        <p:nvPicPr>
          <p:cNvPr id="10" name="Image 9" descr="P10-Captur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07704" y="2492896"/>
            <a:ext cx="5791200" cy="3257550"/>
          </a:xfrm>
          <a:prstGeom prst="rect">
            <a:avLst/>
          </a:prstGeom>
        </p:spPr>
      </p:pic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34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Fonctionnalité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381328"/>
            <a:ext cx="8100392" cy="40047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03648" y="2528185"/>
            <a:ext cx="6838950" cy="2476500"/>
          </a:xfrm>
          <a:prstGeom prst="rect">
            <a:avLst/>
          </a:prstGeom>
        </p:spPr>
      </p:pic>
      <p:sp>
        <p:nvSpPr>
          <p:cNvPr id="8" name="Espace réservé du contenu 10"/>
          <p:cNvSpPr txBox="1">
            <a:spLocks noGrp="1"/>
          </p:cNvSpPr>
          <p:nvPr>
            <p:ph idx="1"/>
          </p:nvPr>
        </p:nvSpPr>
        <p:spPr>
          <a:xfrm>
            <a:off x="1403648" y="1628800"/>
            <a:ext cx="749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1800" dirty="0" smtClean="0">
                <a:latin typeface="+mj-lt"/>
              </a:rPr>
              <a:t>Puis pour afficher le bureau, on applique la méthode dans le </a:t>
            </a:r>
            <a:r>
              <a:rPr lang="fr-FR" sz="1800" dirty="0" err="1" smtClean="0">
                <a:latin typeface="+mj-lt"/>
              </a:rPr>
              <a:t>render</a:t>
            </a:r>
            <a:r>
              <a:rPr lang="fr-FR" sz="1800" dirty="0" smtClean="0">
                <a:latin typeface="+mj-lt"/>
              </a:rPr>
              <a:t>,</a:t>
            </a:r>
            <a:endParaRPr lang="fr-FR" sz="1800" dirty="0">
              <a:latin typeface="+mj-lt"/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23429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Fonctionnalité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381328"/>
            <a:ext cx="8100392" cy="40047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3854" y="1340767"/>
            <a:ext cx="6848586" cy="5165027"/>
          </a:xfrm>
          <a:prstGeom prst="rect">
            <a:avLst/>
          </a:prstGeom>
        </p:spPr>
      </p:pic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87549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Fonctionnalité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381328"/>
            <a:ext cx="8100392" cy="40047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98141" y="1488095"/>
            <a:ext cx="6791325" cy="4848225"/>
          </a:xfrm>
          <a:prstGeom prst="rect">
            <a:avLst/>
          </a:prstGeom>
        </p:spPr>
      </p:pic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12164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Fonctionnalité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381328"/>
            <a:ext cx="8100392" cy="40047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pic>
        <p:nvPicPr>
          <p:cNvPr id="11" name="Image 10" descr="P11-Captur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23728" y="1484784"/>
            <a:ext cx="6120929" cy="4941411"/>
          </a:xfrm>
          <a:prstGeom prst="rect">
            <a:avLst/>
          </a:prstGeom>
        </p:spPr>
      </p:pic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38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Recherche Anglophone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381328"/>
            <a:ext cx="8100392" cy="40047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sp>
        <p:nvSpPr>
          <p:cNvPr id="6145" name="Rectangle 1"/>
          <p:cNvSpPr>
            <a:spLocks noChangeArrowheads="1"/>
          </p:cNvSpPr>
          <p:nvPr/>
        </p:nvSpPr>
        <p:spPr bwMode="auto">
          <a:xfrm>
            <a:off x="1331640" y="2700500"/>
            <a:ext cx="7416824" cy="357529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457056" tIns="12696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  <a:hlinkClick r:id="rId4" tooltip="Permalink to Images and iframes"/>
              </a:rPr>
              <a:t>Images and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  <a:hlinkClick r:id="rId4" tooltip="Permalink to Images and iframes"/>
              </a:rPr>
              <a:t>iframes</a:t>
            </a:r>
            <a:endParaRPr kumimoji="0" lang="fr-FR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Very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often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,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webpages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contain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many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images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that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contribute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to data-usage and how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fast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a page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can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load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. Most of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those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images are off-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screen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(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  <a:hlinkClick r:id="rId5"/>
              </a:rPr>
              <a:t>non-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  <a:hlinkClick r:id="rId5"/>
              </a:rPr>
              <a:t>critical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),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requiring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user interaction (an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example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being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scroll) in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order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to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view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them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.</a:t>
            </a: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ea typeface="Times New Roman" pitchFamily="18" charset="0"/>
              <a:cs typeface="Segoe UI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Loading</a:t>
            </a:r>
            <a:r>
              <a:rPr kumimoji="0" lang="fr-FR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</a:t>
            </a:r>
            <a:r>
              <a:rPr kumimoji="0" lang="fr-FR" sz="14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attribute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 The 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  <a:hlinkClick r:id="rId6"/>
              </a:rPr>
              <a:t>loading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 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attribute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on an 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  <a:hlinkClick r:id="rId6"/>
              </a:rPr>
              <a:t>&lt;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  <a:hlinkClick r:id="rId6"/>
              </a:rPr>
              <a:t>img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  <a:hlinkClick r:id="rId6"/>
              </a:rPr>
              <a:t>&gt;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 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element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(or the 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  <a:hlinkClick r:id="rId7"/>
              </a:rPr>
              <a:t>loading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 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attribute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on an 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  <a:hlinkClick r:id="rId7"/>
              </a:rPr>
              <a:t>&lt;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  <a:hlinkClick r:id="rId7"/>
              </a:rPr>
              <a:t>iframe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  <a:hlinkClick r:id="rId7"/>
              </a:rPr>
              <a:t>&gt;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)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can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be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used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to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instruct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the browser to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defer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loading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of images/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iframes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that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are off-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screen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until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the user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scrolls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near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them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ea typeface="Times New Roman" pitchFamily="18" charset="0"/>
              <a:cs typeface="Courier New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</a:rPr>
              <a:t>&lt;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</a:rPr>
              <a:t>img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</a:rPr>
              <a:t>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</a:rPr>
              <a:t>src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</a:rPr>
              <a:t>="image.jpg"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</a:rPr>
              <a:t>alt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</a:rPr>
              <a:t>="..."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</a:rPr>
              <a:t>loading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</a:rPr>
              <a:t>="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</a:rPr>
              <a:t>lazy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</a:rPr>
              <a:t>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</a:rPr>
              <a:t>&lt;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</a:rPr>
              <a:t>iframe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</a:rPr>
              <a:t>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</a:rPr>
              <a:t>src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</a:rPr>
              <a:t>="video-player.html"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</a:rPr>
              <a:t>title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</a:rPr>
              <a:t>="..."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</a:rPr>
              <a:t>loading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</a:rPr>
              <a:t>="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</a:rPr>
              <a:t>lazy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</a:rPr>
              <a:t>"&gt;&lt;/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</a:rPr>
              <a:t>iframe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</a:rPr>
              <a:t>&gt;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cs typeface="Arial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The 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Courier New" pitchFamily="49" charset="0"/>
              </a:rPr>
              <a:t>load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 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event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fires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when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the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eagerly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-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loaded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content has all been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loaded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;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at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that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time,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it's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entirely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possible (or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even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likely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)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that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there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may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be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lazily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-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loaded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images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that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are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within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the 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  <a:hlinkClick r:id="rId8"/>
              </a:rPr>
              <a:t>visual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  <a:hlinkClick r:id="rId8"/>
              </a:rPr>
              <a:t>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  <a:hlinkClick r:id="rId8"/>
              </a:rPr>
              <a:t>viewport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 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that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haven't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yet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loaded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Times New Roman" pitchFamily="18" charset="0"/>
                <a:cs typeface="Segoe UI" pitchFamily="34" charset="0"/>
              </a:rPr>
              <a:t>.</a:t>
            </a: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259632" y="1484784"/>
            <a:ext cx="750099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dirty="0" smtClean="0">
                <a:solidFill>
                  <a:srgbClr val="000000"/>
                </a:solidFill>
                <a:latin typeface="+mj-lt"/>
                <a:ea typeface="Calibri" pitchFamily="34" charset="0"/>
                <a:cs typeface="Arial" pitchFamily="34" charset="0"/>
              </a:rPr>
              <a:t>Beaucoup de </a:t>
            </a:r>
            <a:r>
              <a:rPr kumimoji="0" lang="fr-FR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documentations sont en anglais, comme </a:t>
            </a:r>
            <a:r>
              <a:rPr kumimoji="0" lang="fr-FR" b="0" i="0" u="none" strike="noStrike" cap="none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Symfony</a:t>
            </a:r>
            <a:r>
              <a:rPr kumimoji="0" lang="fr-FR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, le </a:t>
            </a:r>
            <a:r>
              <a:rPr kumimoji="0" lang="fr-FR" b="0" i="0" u="none" strike="noStrike" cap="none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Twig</a:t>
            </a:r>
            <a:r>
              <a:rPr kumimoji="0" lang="fr-FR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, </a:t>
            </a:r>
            <a:r>
              <a:rPr kumimoji="0" lang="fr-FR" b="0" i="0" u="none" strike="noStrike" cap="none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CKEditor</a:t>
            </a:r>
            <a:r>
              <a:rPr kumimoji="0" lang="fr-FR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, ainsi que de nombreux sites d’entraides comme </a:t>
            </a:r>
            <a:r>
              <a:rPr kumimoji="0" lang="fr-FR" b="0" i="0" u="none" strike="noStrike" cap="none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Stack</a:t>
            </a:r>
            <a:r>
              <a:rPr kumimoji="0" lang="fr-FR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 </a:t>
            </a:r>
            <a:r>
              <a:rPr kumimoji="0" lang="fr-FR" b="0" i="0" u="none" strike="noStrike" cap="none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Overflow</a:t>
            </a:r>
            <a:r>
              <a:rPr kumimoji="0" lang="fr-FR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, de même pour les tutoriels.</a:t>
            </a:r>
            <a:endParaRPr kumimoji="0" lang="fr-F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331640" y="2708920"/>
            <a:ext cx="7416824" cy="35394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Segoe UI" pitchFamily="34" charset="0"/>
              </a:rPr>
              <a:t>Images et </a:t>
            </a:r>
            <a:r>
              <a:rPr kumimoji="0" lang="fr-FR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Segoe UI" pitchFamily="34" charset="0"/>
              </a:rPr>
              <a:t>Iframes</a:t>
            </a: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Segoe UI" pitchFamily="34" charset="0"/>
              </a:rPr>
              <a:t>Très souvent, les pages Web contiennent de nombreuses images qui contribuent à l'utilisation des données et à la vitesse de chargement d'une page. La plupart de ces images sont hors écran ( non-critique ), nécessitant une interaction de l'utilisateur (un exemple étant le scroll ou défilement ) afin de les voir ou de les visualisés.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Segoe UI" pitchFamily="34" charset="0"/>
              </a:rPr>
              <a:t>Attribut de chargement 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Segoe UI" pitchFamily="34" charset="0"/>
              </a:rPr>
              <a:t>L’attribut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Segoe UI" pitchFamily="34" charset="0"/>
              </a:rPr>
              <a:t>loading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Segoe UI" pitchFamily="34" charset="0"/>
              </a:rPr>
              <a:t> sur l'élément &lt;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Segoe UI" pitchFamily="34" charset="0"/>
              </a:rPr>
              <a:t>img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Segoe UI" pitchFamily="34" charset="0"/>
              </a:rPr>
              <a:t>&gt; (ou l’attribut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Segoe UI" pitchFamily="34" charset="0"/>
              </a:rPr>
              <a:t>loading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Segoe UI" pitchFamily="34" charset="0"/>
              </a:rPr>
              <a:t> sur un &lt;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Segoe UI" pitchFamily="34" charset="0"/>
              </a:rPr>
              <a:t>iframe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Segoe UI" pitchFamily="34" charset="0"/>
              </a:rPr>
              <a:t>&gt;) peut être utilisé pour demander au navigateur de différer le chargement des images /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Segoe UI" pitchFamily="34" charset="0"/>
              </a:rPr>
              <a:t>iframes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Segoe UI" pitchFamily="34" charset="0"/>
              </a:rPr>
              <a:t> qui sont hors écran jusqu'à ce que l'utilisateur les fasse défiler.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Courier New" pitchFamily="49" charset="0"/>
              </a:rPr>
              <a:t>&lt;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Courier New" pitchFamily="49" charset="0"/>
              </a:rPr>
              <a:t>img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Courier New" pitchFamily="49" charset="0"/>
              </a:rPr>
              <a:t>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Courier New" pitchFamily="49" charset="0"/>
              </a:rPr>
              <a:t>src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Courier New" pitchFamily="49" charset="0"/>
              </a:rPr>
              <a:t>="image.jpg"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Courier New" pitchFamily="49" charset="0"/>
              </a:rPr>
              <a:t>alt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Courier New" pitchFamily="49" charset="0"/>
              </a:rPr>
              <a:t>="..."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Courier New" pitchFamily="49" charset="0"/>
              </a:rPr>
              <a:t>loading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Courier New" pitchFamily="49" charset="0"/>
              </a:rPr>
              <a:t>="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Courier New" pitchFamily="49" charset="0"/>
              </a:rPr>
              <a:t>lazy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Courier New" pitchFamily="49" charset="0"/>
              </a:rPr>
              <a:t>"&gt; </a:t>
            </a: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Courier New" pitchFamily="49" charset="0"/>
              </a:rPr>
              <a:t>&lt;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Courier New" pitchFamily="49" charset="0"/>
              </a:rPr>
              <a:t>iframe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Courier New" pitchFamily="49" charset="0"/>
              </a:rPr>
              <a:t>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Courier New" pitchFamily="49" charset="0"/>
              </a:rPr>
              <a:t>src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Courier New" pitchFamily="49" charset="0"/>
              </a:rPr>
              <a:t>="video-player.html"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Courier New" pitchFamily="49" charset="0"/>
              </a:rPr>
              <a:t>title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Courier New" pitchFamily="49" charset="0"/>
              </a:rPr>
              <a:t>="..."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Courier New" pitchFamily="49" charset="0"/>
              </a:rPr>
              <a:t>loading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Courier New" pitchFamily="49" charset="0"/>
              </a:rPr>
              <a:t>=«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Courier New" pitchFamily="49" charset="0"/>
              </a:rPr>
              <a:t>lazy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Courier New" pitchFamily="49" charset="0"/>
              </a:rPr>
              <a:t>"&gt;&lt;/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Courier New" pitchFamily="49" charset="0"/>
              </a:rPr>
              <a:t>iframe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Courier New" pitchFamily="49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Segoe UI" pitchFamily="34" charset="0"/>
              </a:rPr>
              <a:t>L’événement de chargement se déclenche lorsque le contenu chargé avec « empressement » à été chargé; à ce moment-là, il est tout à fait possible (ou même probable) qu'il y ait des images chargées « paresseusement » qui se trouvent dans l’écran visible qui ne sont pas encore chargées.</a:t>
            </a: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34485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Left)">
                                      <p:cBhvr>
                                        <p:cTn id="6" dur="500"/>
                                        <p:tgtEl>
                                          <p:spTgt spid="6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5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1143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Contexte et </a:t>
            </a:r>
            <a:br>
              <a:rPr lang="fr-FR" dirty="0" smtClean="0"/>
            </a:br>
            <a:r>
              <a:rPr lang="fr-FR" dirty="0" smtClean="0"/>
              <a:t>cahier </a:t>
            </a:r>
            <a:r>
              <a:rPr lang="fr-FR" sz="4400" dirty="0" smtClean="0"/>
              <a:t>des</a:t>
            </a:r>
            <a:r>
              <a:rPr lang="fr-FR" dirty="0" smtClean="0"/>
              <a:t> charges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45920" y="1772816"/>
            <a:ext cx="7498080" cy="4800600"/>
          </a:xfrm>
        </p:spPr>
        <p:txBody>
          <a:bodyPr>
            <a:normAutofit/>
          </a:bodyPr>
          <a:lstStyle/>
          <a:p>
            <a:pPr fontAlgn="base">
              <a:buNone/>
            </a:pPr>
            <a:r>
              <a:rPr lang="fr-FR" b="1" dirty="0" smtClean="0"/>
              <a:t>	</a:t>
            </a:r>
            <a:r>
              <a:rPr lang="fr-FR" sz="2800" b="1" dirty="0" smtClean="0"/>
              <a:t>Contexte </a:t>
            </a:r>
            <a:r>
              <a:rPr lang="fr-FR" b="1" dirty="0" smtClean="0"/>
              <a:t>:</a:t>
            </a:r>
          </a:p>
          <a:p>
            <a:pPr algn="just"/>
            <a:r>
              <a:rPr lang="fr-FR" sz="2200" dirty="0" smtClean="0"/>
              <a:t>L’idée de ce projet est née après une discussion avec ma fille étudiante en master GE à l’université de Montpellier qui m’évoque le problème de manque de visibilité auprès de la communauté universitaire de l’association d’étudiants Paul Green qui mène des projets environnementaux.</a:t>
            </a:r>
          </a:p>
          <a:p>
            <a:pPr algn="just"/>
            <a:r>
              <a:rPr lang="fr-FR" sz="2200" dirty="0" smtClean="0"/>
              <a:t>Cette démarche s’inscrit dans l’idée de moderniser l’image de l’association , d’attirer de nouveaux adhérents, d’augmenter la visibilité du Master, de l’association et de pérenniser les supports de projets dans le temps.</a:t>
            </a:r>
          </a:p>
          <a:p>
            <a:endParaRPr lang="fr-FR" sz="22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500834"/>
            <a:ext cx="8143900" cy="280966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280012"/>
            <a:ext cx="952500" cy="866775"/>
          </a:xfrm>
          <a:prstGeom prst="rect">
            <a:avLst/>
          </a:prstGeom>
          <a:ln/>
        </p:spPr>
      </p:pic>
      <p:sp>
        <p:nvSpPr>
          <p:cNvPr id="8" name="Flèche droite 7"/>
          <p:cNvSpPr/>
          <p:nvPr/>
        </p:nvSpPr>
        <p:spPr>
          <a:xfrm>
            <a:off x="1214414" y="1857364"/>
            <a:ext cx="571504" cy="357190"/>
          </a:xfrm>
          <a:prstGeom prst="rightArrow">
            <a:avLst/>
          </a:prstGeom>
          <a:solidFill>
            <a:schemeClr val="accent4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6" descr="Master gestion de l’environnement parcours économie et gestion de l’environnement et développement durabl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7238" y="5420095"/>
            <a:ext cx="2007824" cy="1414481"/>
          </a:xfrm>
          <a:prstGeom prst="rect">
            <a:avLst/>
          </a:prstGeom>
          <a:noFill/>
        </p:spPr>
      </p:pic>
      <p:pic>
        <p:nvPicPr>
          <p:cNvPr id="10" name="Picture 8" descr="Conversation Icône Png, Vecteurs, PSD et Icônes Pour Téléchargement Gratuit  | Pngtre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812360" y="1196752"/>
            <a:ext cx="1331640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4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Sécurité / Vie Privée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43608" y="6381328"/>
            <a:ext cx="8100392" cy="40047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171953"/>
            <a:ext cx="952500" cy="866775"/>
          </a:xfrm>
          <a:prstGeom prst="rect">
            <a:avLst/>
          </a:prstGeom>
          <a:ln/>
        </p:spPr>
      </p:pic>
      <p:pic>
        <p:nvPicPr>
          <p:cNvPr id="8" name="Image 7" descr="O00-ow-logo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19672" y="1484784"/>
            <a:ext cx="1728192" cy="648072"/>
          </a:xfrm>
          <a:prstGeom prst="rect">
            <a:avLst/>
          </a:prstGeom>
        </p:spPr>
      </p:pic>
      <p:pic>
        <p:nvPicPr>
          <p:cNvPr id="9" name="Image 8" descr="phpunit.téléchargement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9632" y="2420888"/>
            <a:ext cx="1905000" cy="1190625"/>
          </a:xfrm>
          <a:prstGeom prst="rect">
            <a:avLst/>
          </a:prstGeom>
        </p:spPr>
      </p:pic>
      <p:pic>
        <p:nvPicPr>
          <p:cNvPr id="10" name="Image 9" descr="tarteaucitromlog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72200" y="4293096"/>
            <a:ext cx="2073831" cy="648072"/>
          </a:xfrm>
          <a:prstGeom prst="rect">
            <a:avLst/>
          </a:prstGeom>
        </p:spPr>
      </p:pic>
      <p:pic>
        <p:nvPicPr>
          <p:cNvPr id="12" name="Image 11" descr="reCAPTCHA-logo@2x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7664" y="3789040"/>
            <a:ext cx="1008112" cy="1146480"/>
          </a:xfrm>
          <a:prstGeom prst="rect">
            <a:avLst/>
          </a:prstGeom>
        </p:spPr>
      </p:pic>
      <p:pic>
        <p:nvPicPr>
          <p:cNvPr id="13" name="Image 12" descr="https.téléchargement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31840" y="3429000"/>
            <a:ext cx="1456556" cy="1172528"/>
          </a:xfrm>
          <a:prstGeom prst="rect">
            <a:avLst/>
          </a:prstGeom>
        </p:spPr>
      </p:pic>
      <p:pic>
        <p:nvPicPr>
          <p:cNvPr id="14" name="Image 13" descr="cnil_logo-large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68144" y="1340768"/>
            <a:ext cx="2416622" cy="459158"/>
          </a:xfrm>
          <a:prstGeom prst="rect">
            <a:avLst/>
          </a:prstGeom>
        </p:spPr>
      </p:pic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7092280" y="4005064"/>
            <a:ext cx="10081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dirty="0" smtClean="0">
                <a:solidFill>
                  <a:srgbClr val="000000"/>
                </a:solidFill>
                <a:latin typeface="+mj-lt"/>
                <a:ea typeface="Calibri" pitchFamily="34" charset="0"/>
                <a:cs typeface="Arial" pitchFamily="34" charset="0"/>
              </a:rPr>
              <a:t>Cookies</a:t>
            </a:r>
            <a:endParaRPr kumimoji="0" lang="fr-F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6" name="Image 15" descr="cookieSans titre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5251" y="5301208"/>
            <a:ext cx="7868749" cy="381053"/>
          </a:xfrm>
          <a:prstGeom prst="rect">
            <a:avLst/>
          </a:prstGeom>
        </p:spPr>
      </p:pic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6444208" y="1988840"/>
            <a:ext cx="10081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dirty="0" smtClean="0">
                <a:solidFill>
                  <a:srgbClr val="000000"/>
                </a:solidFill>
                <a:latin typeface="+mj-lt"/>
                <a:ea typeface="Calibri" pitchFamily="34" charset="0"/>
                <a:cs typeface="Arial" pitchFamily="34" charset="0"/>
              </a:rPr>
              <a:t>RGPD</a:t>
            </a:r>
            <a:endParaRPr kumimoji="0" lang="fr-F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8" name="Image 17" descr="rgpd1Capture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716016" y="2348880"/>
            <a:ext cx="4093446" cy="576064"/>
          </a:xfrm>
          <a:prstGeom prst="rect">
            <a:avLst/>
          </a:prstGeom>
        </p:spPr>
      </p:pic>
      <p:pic>
        <p:nvPicPr>
          <p:cNvPr id="19" name="Image 18" descr="rgpd2Capture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20072" y="3212976"/>
            <a:ext cx="3518105" cy="432048"/>
          </a:xfrm>
          <a:prstGeom prst="rect">
            <a:avLst/>
          </a:prstGeom>
        </p:spPr>
      </p:pic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3635896" y="4611905"/>
            <a:ext cx="100811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TLS/SSL</a:t>
            </a:r>
          </a:p>
        </p:txBody>
      </p:sp>
      <p:sp>
        <p:nvSpPr>
          <p:cNvPr id="21" name="Rectangle 3"/>
          <p:cNvSpPr>
            <a:spLocks noChangeArrowheads="1"/>
          </p:cNvSpPr>
          <p:nvPr/>
        </p:nvSpPr>
        <p:spPr bwMode="auto">
          <a:xfrm>
            <a:off x="1259632" y="2060848"/>
            <a:ext cx="288032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400" dirty="0" smtClean="0">
                <a:solidFill>
                  <a:srgbClr val="000000"/>
                </a:solidFill>
                <a:latin typeface="+mj-lt"/>
                <a:ea typeface="Calibri" pitchFamily="34" charset="0"/>
                <a:cs typeface="Arial" pitchFamily="34" charset="0"/>
              </a:rPr>
              <a:t>Injection SQL, XSS, CSRF(jeton)…</a:t>
            </a: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Espace réservé du numéro de diapositive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40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Synthèse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437634"/>
            <a:ext cx="8143900" cy="344166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7956376" y="188640"/>
            <a:ext cx="952500" cy="866775"/>
          </a:xfrm>
          <a:prstGeom prst="rect">
            <a:avLst/>
          </a:prstGeom>
          <a:ln/>
        </p:spPr>
      </p:pic>
      <p:pic>
        <p:nvPicPr>
          <p:cNvPr id="1026" name="Picture 2" descr="recruter-developpeur-web-alternance - Alternance Professionnell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4365104"/>
            <a:ext cx="2000232" cy="2072530"/>
          </a:xfrm>
          <a:prstGeom prst="rect">
            <a:avLst/>
          </a:prstGeom>
          <a:noFill/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1428728" y="1244071"/>
            <a:ext cx="7500990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	</a:t>
            </a:r>
            <a:r>
              <a:rPr kumimoji="0" lang="fr-FR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     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Ce projet a été pour moi une expérience enrichissante.</a:t>
            </a:r>
            <a:endParaRPr kumimoji="0" lang="fr-F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Il 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m’a permis </a:t>
            </a:r>
            <a:r>
              <a:rPr lang="fr-FR" dirty="0" smtClean="0">
                <a:solidFill>
                  <a:srgbClr val="000000"/>
                </a:solidFill>
                <a:latin typeface="+mj-lt"/>
                <a:ea typeface="Calibri" pitchFamily="34" charset="0"/>
                <a:cs typeface="Arial" pitchFamily="34" charset="0"/>
              </a:rPr>
              <a:t>d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’appliquer d’une façon concrète les connaissances théoriques et pratiques de la formation à la réalisation d’un site réel dans sa globalité, de   maîtriser chaque étape de production</a:t>
            </a:r>
            <a:r>
              <a:rPr kumimoji="0" lang="fr-FR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 et de mieux appréhender les métiers du web et surtout celui de développeur web et web mobile.</a:t>
            </a:r>
            <a:endParaRPr kumimoji="0" lang="fr-F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J’ai pris conscience des difficultés et des contraintes de la conception d’un site  et j'ai pris un réel plaisir à rechercher des solutions et des améliorations nécessaires. J’ai aussi appris qu’il faut faire preuve de  flexibilité afin de s’adapter à toutes les demandes des clients</a:t>
            </a:r>
            <a:r>
              <a:rPr kumimoji="0" lang="fr-FR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 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Arial" pitchFamily="34" charset="0"/>
              </a:rPr>
              <a:t>pour satisfaire à ses exigences.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rPr>
              <a:t>Il</a:t>
            </a:r>
            <a:r>
              <a:rPr kumimoji="0" lang="fr-FR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rPr>
              <a:t> a fallu faire face à quelques difficultés comme la collecte des données auprès des étudiants peu disponibles et pas assez précis sur leur demande et un contenu très dense.</a:t>
            </a:r>
            <a:endParaRPr kumimoji="0" lang="fr-F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1475656" y="4725144"/>
            <a:ext cx="500066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Calibri" pitchFamily="34" charset="0"/>
                <a:cs typeface="Arial" pitchFamily="34" charset="0"/>
              </a:rPr>
              <a:t>Le  site est opérationnel mais va 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Arial" pitchFamily="34" charset="0"/>
              </a:rPr>
              <a:t>continuer à évoluer vers une livraison définitive</a:t>
            </a:r>
            <a:r>
              <a:rPr kumimoji="0" lang="fr-FR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Arial" pitchFamily="34" charset="0"/>
              </a:rPr>
              <a:t> après la formation. J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Arial" pitchFamily="34" charset="0"/>
              </a:rPr>
              <a:t>e me suis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Calibri" pitchFamily="34" charset="0"/>
                <a:cs typeface="Arial" pitchFamily="34" charset="0"/>
              </a:rPr>
              <a:t> engagé auprès</a:t>
            </a:r>
            <a:r>
              <a:rPr kumimoji="0" lang="fr-FR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ea typeface="Calibri" pitchFamily="34" charset="0"/>
                <a:cs typeface="Arial" pitchFamily="34" charset="0"/>
              </a:rPr>
              <a:t> de l’association à 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Calibri" pitchFamily="34" charset="0"/>
                <a:cs typeface="Arial" pitchFamily="34" charset="0"/>
              </a:rPr>
              <a:t>leur apporter 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Arial" pitchFamily="34" charset="0"/>
              </a:rPr>
              <a:t>d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Calibri" pitchFamily="34" charset="0"/>
                <a:cs typeface="Arial" pitchFamily="34" charset="0"/>
              </a:rPr>
              <a:t>es améliorations et fonctionnalités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Arial" pitchFamily="34" charset="0"/>
              </a:rPr>
              <a:t> plus développées.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</a:t>
            </a:r>
            <a:endParaRPr kumimoji="0" lang="fr-F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41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305550"/>
            <a:ext cx="8143900" cy="476250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7956376" y="260648"/>
            <a:ext cx="952500" cy="866775"/>
          </a:xfrm>
          <a:prstGeom prst="rect">
            <a:avLst/>
          </a:prstGeom>
          <a:ln/>
        </p:spPr>
      </p:pic>
      <p:pic>
        <p:nvPicPr>
          <p:cNvPr id="1026" name="Picture 2" descr="recruter-developpeur-web-alternance - Alternance Professionnell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08104" y="4331553"/>
            <a:ext cx="1847719" cy="1914505"/>
          </a:xfrm>
          <a:prstGeom prst="rect">
            <a:avLst/>
          </a:prstGeom>
          <a:noFill/>
        </p:spPr>
      </p:pic>
      <p:sp>
        <p:nvSpPr>
          <p:cNvPr id="11" name="Espace réservé du contenu 10"/>
          <p:cNvSpPr txBox="1">
            <a:spLocks noGrp="1"/>
          </p:cNvSpPr>
          <p:nvPr>
            <p:ph idx="1"/>
          </p:nvPr>
        </p:nvSpPr>
        <p:spPr>
          <a:xfrm>
            <a:off x="1428728" y="2071678"/>
            <a:ext cx="7498080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>
                <a:solidFill>
                  <a:srgbClr val="000000"/>
                </a:solidFill>
                <a:latin typeface="+mj-lt"/>
                <a:ea typeface="Calibri" pitchFamily="34" charset="0"/>
                <a:cs typeface="Arial" pitchFamily="34" charset="0"/>
              </a:rPr>
              <a:t>Alors que j’arrive à l’issue de ma formation, je suis à la recherche d’un emploi, tout en continuant à me former de manière personnelle. </a:t>
            </a:r>
            <a:br>
              <a:rPr lang="fr-FR" sz="1800" dirty="0" smtClean="0">
                <a:solidFill>
                  <a:srgbClr val="000000"/>
                </a:solidFill>
                <a:latin typeface="+mj-lt"/>
                <a:ea typeface="Calibri" pitchFamily="34" charset="0"/>
                <a:cs typeface="Arial" pitchFamily="34" charset="0"/>
              </a:rPr>
            </a:br>
            <a:endParaRPr lang="fr-FR" sz="1800" dirty="0" smtClean="0">
              <a:solidFill>
                <a:srgbClr val="000000"/>
              </a:solidFill>
              <a:latin typeface="+mj-lt"/>
              <a:ea typeface="Calibri" pitchFamily="34" charset="0"/>
              <a:cs typeface="Arial" pitchFamily="34" charset="0"/>
            </a:endParaRPr>
          </a:p>
          <a:p>
            <a:r>
              <a:rPr lang="fr-FR" sz="1800" dirty="0" smtClean="0">
                <a:solidFill>
                  <a:srgbClr val="000000"/>
                </a:solidFill>
                <a:latin typeface="+mj-lt"/>
                <a:ea typeface="Calibri" pitchFamily="34" charset="0"/>
                <a:cs typeface="Arial" pitchFamily="34" charset="0"/>
              </a:rPr>
              <a:t>J’ai notamment la volonté et l’espoir d’approfondir mes connaissances</a:t>
            </a:r>
            <a:r>
              <a:rPr lang="fr-FR" sz="1800" dirty="0" smtClean="0">
                <a:latin typeface="+mj-lt"/>
                <a:ea typeface="Calibri" pitchFamily="34" charset="0"/>
                <a:cs typeface="Arial" pitchFamily="34" charset="0"/>
              </a:rPr>
              <a:t>, entre autres,  dans l’apprentissage d’autres</a:t>
            </a:r>
            <a:r>
              <a:rPr lang="fr-FR" sz="1800" dirty="0" smtClean="0">
                <a:solidFill>
                  <a:srgbClr val="000000"/>
                </a:solidFill>
                <a:latin typeface="+mj-lt"/>
                <a:ea typeface="Calibri" pitchFamily="34" charset="0"/>
                <a:cs typeface="Arial" pitchFamily="34" charset="0"/>
              </a:rPr>
              <a:t> </a:t>
            </a:r>
            <a:r>
              <a:rPr lang="fr-FR" sz="1800" dirty="0" smtClean="0">
                <a:latin typeface="+mj-lt"/>
                <a:ea typeface="Calibri" pitchFamily="34" charset="0"/>
                <a:cs typeface="Arial" pitchFamily="34" charset="0"/>
              </a:rPr>
              <a:t>langages comme </a:t>
            </a:r>
            <a:r>
              <a:rPr lang="fr-FR" sz="1800" dirty="0" smtClean="0">
                <a:solidFill>
                  <a:srgbClr val="000000"/>
                </a:solidFill>
                <a:latin typeface="+mj-lt"/>
                <a:ea typeface="Calibri" pitchFamily="34" charset="0"/>
                <a:cs typeface="Arial" pitchFamily="34" charset="0"/>
              </a:rPr>
              <a:t>Java ou Python, </a:t>
            </a:r>
            <a:r>
              <a:rPr lang="fr-FR" sz="1800" dirty="0" smtClean="0">
                <a:solidFill>
                  <a:srgbClr val="000000"/>
                </a:solidFill>
                <a:latin typeface="+mj-lt"/>
                <a:ea typeface="Calibri" pitchFamily="34" charset="0"/>
                <a:cs typeface="Arial" pitchFamily="34" charset="0"/>
              </a:rPr>
              <a:t>par une formation complémentaire </a:t>
            </a:r>
            <a:r>
              <a:rPr lang="fr-FR" sz="1800" dirty="0" smtClean="0">
                <a:latin typeface="+mj-lt"/>
                <a:ea typeface="Calibri" pitchFamily="34" charset="0"/>
                <a:cs typeface="Arial" pitchFamily="34" charset="0"/>
              </a:rPr>
              <a:t>spécifique.</a:t>
            </a:r>
            <a:endParaRPr lang="fr-FR" sz="1800" dirty="0">
              <a:latin typeface="+mj-lt"/>
            </a:endParaRPr>
          </a:p>
        </p:txBody>
      </p:sp>
      <p:pic>
        <p:nvPicPr>
          <p:cNvPr id="32770" name="Picture 2" descr="Fichier:Java Logo.sv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11960" y="4199625"/>
            <a:ext cx="720080" cy="1339528"/>
          </a:xfrm>
          <a:prstGeom prst="rect">
            <a:avLst/>
          </a:prstGeom>
          <a:noFill/>
        </p:spPr>
      </p:pic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42</a:t>
            </a:fld>
            <a:endParaRPr lang="fr-FR"/>
          </a:p>
        </p:txBody>
      </p:sp>
      <p:pic>
        <p:nvPicPr>
          <p:cNvPr id="10" name="Image 9" descr="pythontéléchargement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75856" y="4437112"/>
            <a:ext cx="1609725" cy="904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>
          <a:xfrm>
            <a:off x="1043608" y="6453336"/>
            <a:ext cx="8100392" cy="328464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3" name="Image 2" descr="165100021277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3688" y="292078"/>
            <a:ext cx="3428992" cy="2571744"/>
          </a:xfrm>
          <a:prstGeom prst="rect">
            <a:avLst/>
          </a:prstGeom>
        </p:spPr>
      </p:pic>
      <p:pic>
        <p:nvPicPr>
          <p:cNvPr id="4" name="Image 3" descr="165100021283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51720" y="3142393"/>
            <a:ext cx="3905245" cy="2928934"/>
          </a:xfrm>
          <a:prstGeom prst="rect">
            <a:avLst/>
          </a:prstGeom>
        </p:spPr>
      </p:pic>
      <p:pic>
        <p:nvPicPr>
          <p:cNvPr id="5" name="Picture 2" descr="Rapport d'évaluation - Université Paul-Valéry Montpellier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00192" y="620688"/>
            <a:ext cx="2085975" cy="1914525"/>
          </a:xfrm>
          <a:prstGeom prst="rect">
            <a:avLst/>
          </a:prstGeom>
          <a:noFill/>
        </p:spPr>
      </p:pic>
      <p:pic>
        <p:nvPicPr>
          <p:cNvPr id="6" name="Picture 10" descr="biologie écologie université Montpellier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23099" y="3933056"/>
            <a:ext cx="1905000" cy="1905000"/>
          </a:xfrm>
          <a:prstGeom prst="rect">
            <a:avLst/>
          </a:prstGeom>
          <a:noFill/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43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Présentation du site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124744"/>
            <a:ext cx="9144000" cy="634392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r-FR" b="1" dirty="0" smtClean="0">
                <a:solidFill>
                  <a:srgbClr val="0070C0"/>
                </a:solidFill>
              </a:rPr>
              <a:t>	</a:t>
            </a:r>
            <a:r>
              <a:rPr lang="fr-FR" b="1" dirty="0" smtClean="0">
                <a:solidFill>
                  <a:srgbClr val="00B0F0"/>
                </a:solidFill>
                <a:hlinkClick r:id="rId3"/>
              </a:rPr>
              <a:t>Association Paul Green</a:t>
            </a:r>
            <a:endParaRPr lang="fr-FR" dirty="0" smtClean="0">
              <a:solidFill>
                <a:srgbClr val="00B0F0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305550"/>
            <a:ext cx="8143900" cy="476250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7" name="image2.png"/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7786710" y="428604"/>
            <a:ext cx="952500" cy="866775"/>
          </a:xfrm>
          <a:prstGeom prst="rect">
            <a:avLst/>
          </a:prstGeom>
          <a:ln/>
        </p:spPr>
      </p:pic>
      <p:pic>
        <p:nvPicPr>
          <p:cNvPr id="8" name="Image 7" descr="P08-Capture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1700808"/>
            <a:ext cx="9144000" cy="4650941"/>
          </a:xfrm>
          <a:prstGeom prst="rect">
            <a:avLst/>
          </a:prstGeom>
        </p:spPr>
      </p:pic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44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1143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Contexte et </a:t>
            </a:r>
            <a:br>
              <a:rPr lang="fr-FR" dirty="0" smtClean="0"/>
            </a:br>
            <a:r>
              <a:rPr lang="fr-FR" dirty="0" smtClean="0"/>
              <a:t>cahier </a:t>
            </a:r>
            <a:r>
              <a:rPr lang="fr-FR" sz="4400" dirty="0" smtClean="0"/>
              <a:t>des</a:t>
            </a:r>
            <a:r>
              <a:rPr lang="fr-FR" dirty="0" smtClean="0"/>
              <a:t> charges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00166" y="1714488"/>
            <a:ext cx="7498080" cy="4800600"/>
          </a:xfrm>
        </p:spPr>
        <p:txBody>
          <a:bodyPr>
            <a:normAutofit/>
          </a:bodyPr>
          <a:lstStyle/>
          <a:p>
            <a:pPr fontAlgn="base">
              <a:buNone/>
            </a:pPr>
            <a:r>
              <a:rPr lang="fr-FR" b="1" dirty="0" smtClean="0"/>
              <a:t>	Cahier des charges </a:t>
            </a:r>
          </a:p>
          <a:p>
            <a:endParaRPr lang="fr-FR" sz="2400" dirty="0" smtClean="0"/>
          </a:p>
          <a:p>
            <a:r>
              <a:rPr lang="fr-FR" sz="2400" dirty="0" smtClean="0"/>
              <a:t>Deux principales rubriques :</a:t>
            </a:r>
            <a:br>
              <a:rPr lang="fr-FR" sz="2400" dirty="0" smtClean="0"/>
            </a:br>
            <a:r>
              <a:rPr lang="fr-FR" sz="2400" dirty="0" smtClean="0"/>
              <a:t>- </a:t>
            </a:r>
            <a:r>
              <a:rPr lang="fr-FR" sz="2400" b="1" dirty="0" smtClean="0"/>
              <a:t>Présentation de l’association </a:t>
            </a:r>
            <a:r>
              <a:rPr lang="fr-FR" sz="2400" dirty="0" smtClean="0"/>
              <a:t>et de ses actions, des propositions de stage, le bureau, un journal de l’environnement…</a:t>
            </a:r>
          </a:p>
          <a:p>
            <a:pPr>
              <a:buNone/>
            </a:pPr>
            <a:r>
              <a:rPr lang="fr-FR" sz="2400" dirty="0" smtClean="0"/>
              <a:t>	- </a:t>
            </a:r>
            <a:r>
              <a:rPr lang="fr-FR" sz="2400" b="1" dirty="0" smtClean="0"/>
              <a:t>Présentation du Master GE </a:t>
            </a:r>
            <a:r>
              <a:rPr lang="fr-FR" sz="2400" dirty="0" smtClean="0"/>
              <a:t>de ses projets et des sorties pédagogiques …</a:t>
            </a:r>
          </a:p>
          <a:p>
            <a:pPr>
              <a:buNone/>
            </a:pPr>
            <a:r>
              <a:rPr lang="fr-FR" sz="2400" dirty="0" smtClean="0"/>
              <a:t/>
            </a:r>
            <a:br>
              <a:rPr lang="fr-FR" sz="2400" dirty="0" smtClean="0"/>
            </a:br>
            <a:endParaRPr lang="fr-FR" sz="2200" dirty="0"/>
          </a:p>
        </p:txBody>
      </p:sp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7956376" y="304954"/>
            <a:ext cx="952500" cy="866775"/>
          </a:xfrm>
          <a:prstGeom prst="rect">
            <a:avLst/>
          </a:prstGeom>
          <a:ln/>
        </p:spPr>
      </p:pic>
      <p:sp>
        <p:nvSpPr>
          <p:cNvPr id="8" name="Flèche droite 7"/>
          <p:cNvSpPr/>
          <p:nvPr/>
        </p:nvSpPr>
        <p:spPr>
          <a:xfrm>
            <a:off x="1214414" y="1857364"/>
            <a:ext cx="571504" cy="357190"/>
          </a:xfrm>
          <a:prstGeom prst="rightArrow">
            <a:avLst/>
          </a:prstGeom>
          <a:solidFill>
            <a:schemeClr val="accent4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500834"/>
            <a:ext cx="8143900" cy="280966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10" name="docs-internal-guid-1244b781-7fff-9023-c97c-7793fd1d6120" descr="Cahier des charges CRM : 35 questions pour vous aider à le rédiger | ATEJA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7399" y="1660234"/>
            <a:ext cx="1148977" cy="1244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5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Gestion de projet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00166" y="1714488"/>
            <a:ext cx="7498080" cy="214656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fr-FR" b="1" dirty="0" smtClean="0"/>
              <a:t>	</a:t>
            </a:r>
            <a:r>
              <a:rPr lang="fr-FR" sz="2800" b="1" dirty="0" smtClean="0"/>
              <a:t>Pour le choix de la typographie </a:t>
            </a:r>
            <a:r>
              <a:rPr lang="fr-FR" b="1" dirty="0" smtClean="0"/>
              <a:t>:</a:t>
            </a:r>
            <a:endParaRPr lang="fr-FR" dirty="0" smtClean="0"/>
          </a:p>
          <a:p>
            <a:r>
              <a:rPr lang="fr-FR" sz="2200" dirty="0" smtClean="0"/>
              <a:t>L’étude du logo m’a servi de référence pour choisir la typographie du site.</a:t>
            </a:r>
          </a:p>
          <a:p>
            <a:pPr>
              <a:buNone/>
            </a:pPr>
            <a:endParaRPr lang="fr-FR" sz="2200" dirty="0" smtClean="0"/>
          </a:p>
          <a:p>
            <a:pPr fontAlgn="base">
              <a:buNone/>
            </a:pPr>
            <a:r>
              <a:rPr lang="fr-FR" sz="2000" b="1" u="sng" dirty="0" smtClean="0"/>
              <a:t>Pour le texte</a:t>
            </a:r>
            <a:r>
              <a:rPr lang="fr-FR" sz="2000" b="1" dirty="0" smtClean="0"/>
              <a:t>			</a:t>
            </a:r>
            <a:r>
              <a:rPr lang="fr-FR" sz="2000" b="1" u="sng" dirty="0" smtClean="0"/>
              <a:t>Pour les titres</a:t>
            </a:r>
            <a:endParaRPr lang="fr-FR" sz="2000" b="1" dirty="0" smtClean="0"/>
          </a:p>
          <a:p>
            <a:pPr>
              <a:buNone/>
            </a:pPr>
            <a:endParaRPr lang="fr-FR" sz="2200" dirty="0"/>
          </a:p>
        </p:txBody>
      </p:sp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7928370" y="180708"/>
            <a:ext cx="952500" cy="866775"/>
          </a:xfrm>
          <a:prstGeom prst="rect">
            <a:avLst/>
          </a:prstGeom>
          <a:ln/>
        </p:spPr>
      </p:pic>
      <p:sp>
        <p:nvSpPr>
          <p:cNvPr id="8" name="Flèche droite 7"/>
          <p:cNvSpPr/>
          <p:nvPr/>
        </p:nvSpPr>
        <p:spPr>
          <a:xfrm>
            <a:off x="1214414" y="1857364"/>
            <a:ext cx="571504" cy="357190"/>
          </a:xfrm>
          <a:prstGeom prst="rightArrow">
            <a:avLst/>
          </a:prstGeom>
          <a:solidFill>
            <a:schemeClr val="accent4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52.jpg" descr="0-Typo-Trebuchet.JPG"/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1259632" y="4005064"/>
            <a:ext cx="2447925" cy="2228850"/>
          </a:xfrm>
          <a:prstGeom prst="rect">
            <a:avLst/>
          </a:prstGeom>
          <a:ln/>
        </p:spPr>
      </p:pic>
      <p:pic>
        <p:nvPicPr>
          <p:cNvPr id="11" name="image50.jpg" descr="0-Typo-Gelasio.JPG"/>
          <p:cNvPicPr/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3851920" y="4005064"/>
            <a:ext cx="2447925" cy="2228850"/>
          </a:xfrm>
          <a:prstGeom prst="rect">
            <a:avLst/>
          </a:prstGeom>
          <a:ln/>
        </p:spPr>
      </p:pic>
      <p:pic>
        <p:nvPicPr>
          <p:cNvPr id="12" name="image79.jpg" descr="0-Typo-Parisienne.JPG"/>
          <p:cNvPicPr/>
          <p:nvPr/>
        </p:nvPicPr>
        <p:blipFill>
          <a:blip r:embed="rId6" cstate="print"/>
          <a:srcRect/>
          <a:stretch>
            <a:fillRect/>
          </a:stretch>
        </p:blipFill>
        <p:spPr>
          <a:xfrm>
            <a:off x="6372200" y="4005064"/>
            <a:ext cx="2357422" cy="2214578"/>
          </a:xfrm>
          <a:prstGeom prst="rect">
            <a:avLst/>
          </a:prstGeom>
          <a:ln/>
        </p:spPr>
      </p:pic>
      <p:sp>
        <p:nvSpPr>
          <p:cNvPr id="10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500834"/>
            <a:ext cx="8143900" cy="280966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1691680" y="3789040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 smtClean="0"/>
              <a:t>Trebuchet</a:t>
            </a:r>
            <a:endParaRPr lang="fr-FR" sz="1600" dirty="0"/>
          </a:p>
        </p:txBody>
      </p:sp>
      <p:sp>
        <p:nvSpPr>
          <p:cNvPr id="15" name="ZoneTexte 14"/>
          <p:cNvSpPr txBox="1"/>
          <p:nvPr/>
        </p:nvSpPr>
        <p:spPr>
          <a:xfrm>
            <a:off x="4355976" y="3717032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 smtClean="0"/>
              <a:t>Gelasio</a:t>
            </a:r>
            <a:endParaRPr lang="fr-FR" sz="1600" dirty="0"/>
          </a:p>
        </p:txBody>
      </p:sp>
      <p:sp>
        <p:nvSpPr>
          <p:cNvPr id="16" name="ZoneTexte 15"/>
          <p:cNvSpPr txBox="1"/>
          <p:nvPr/>
        </p:nvSpPr>
        <p:spPr>
          <a:xfrm>
            <a:off x="6804248" y="3717032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/>
              <a:t>Parisienne</a:t>
            </a:r>
            <a:endParaRPr lang="fr-FR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56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Gestion de projet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19098" y="1484784"/>
            <a:ext cx="7498080" cy="158702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fr-FR" b="1" dirty="0" smtClean="0"/>
              <a:t>	</a:t>
            </a:r>
            <a:r>
              <a:rPr lang="fr-FR" sz="2800" b="1" dirty="0" smtClean="0"/>
              <a:t>Pour le choix des couleurs </a:t>
            </a:r>
            <a:r>
              <a:rPr lang="fr-FR" b="1" dirty="0" smtClean="0"/>
              <a:t>:</a:t>
            </a:r>
            <a:endParaRPr lang="fr-FR" dirty="0" smtClean="0"/>
          </a:p>
          <a:p>
            <a:pPr>
              <a:buNone/>
            </a:pPr>
            <a:r>
              <a:rPr lang="fr-FR" sz="2200" dirty="0" smtClean="0"/>
              <a:t>Des couleurs principales rappelant les thématiques de l’environnement (nature, eau) et du logo.</a:t>
            </a:r>
          </a:p>
          <a:p>
            <a:pPr>
              <a:buNone/>
            </a:pPr>
            <a:endParaRPr lang="fr-FR" sz="22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525344"/>
            <a:ext cx="8117078" cy="256456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7941386" y="106747"/>
            <a:ext cx="952500" cy="866775"/>
          </a:xfrm>
          <a:prstGeom prst="rect">
            <a:avLst/>
          </a:prstGeom>
          <a:ln/>
        </p:spPr>
      </p:pic>
      <p:sp>
        <p:nvSpPr>
          <p:cNvPr id="8" name="Flèche droite 7"/>
          <p:cNvSpPr/>
          <p:nvPr/>
        </p:nvSpPr>
        <p:spPr>
          <a:xfrm>
            <a:off x="1333346" y="1685333"/>
            <a:ext cx="571504" cy="357190"/>
          </a:xfrm>
          <a:prstGeom prst="rightArrow">
            <a:avLst/>
          </a:prstGeom>
          <a:solidFill>
            <a:schemeClr val="accent4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56.jpg" descr="12-#92d3ff.JPG"/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1500166" y="2857496"/>
            <a:ext cx="1500197" cy="3429024"/>
          </a:xfrm>
          <a:prstGeom prst="rect">
            <a:avLst/>
          </a:prstGeom>
          <a:ln/>
        </p:spPr>
      </p:pic>
      <p:pic>
        <p:nvPicPr>
          <p:cNvPr id="14" name="image25.jpg" descr="15-#26671d.JPG"/>
          <p:cNvPicPr/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3214678" y="2857496"/>
            <a:ext cx="1643073" cy="3500461"/>
          </a:xfrm>
          <a:prstGeom prst="rect">
            <a:avLst/>
          </a:prstGeom>
          <a:ln/>
        </p:spPr>
      </p:pic>
      <p:pic>
        <p:nvPicPr>
          <p:cNvPr id="15" name="image81.jpg" descr="13-#bfcb29.JPG"/>
          <p:cNvPicPr/>
          <p:nvPr/>
        </p:nvPicPr>
        <p:blipFill>
          <a:blip r:embed="rId6" cstate="print"/>
          <a:srcRect/>
          <a:stretch>
            <a:fillRect/>
          </a:stretch>
        </p:blipFill>
        <p:spPr>
          <a:xfrm>
            <a:off x="4929190" y="2857496"/>
            <a:ext cx="1500198" cy="3500461"/>
          </a:xfrm>
          <a:prstGeom prst="rect">
            <a:avLst/>
          </a:prstGeom>
          <a:ln/>
        </p:spPr>
      </p:pic>
      <p:pic>
        <p:nvPicPr>
          <p:cNvPr id="16" name="image72.jpg" descr="14-#77b447.JPG"/>
          <p:cNvPicPr/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6572264" y="2857497"/>
            <a:ext cx="1700213" cy="3500462"/>
          </a:xfrm>
          <a:prstGeom prst="rect">
            <a:avLst/>
          </a:prstGeom>
          <a:ln/>
        </p:spPr>
      </p:pic>
      <p:pic>
        <p:nvPicPr>
          <p:cNvPr id="12" name="Picture 8" descr="https://www.lafactory.ma/wp-content/uploads/2018/11/Environnement-1-696x400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804248" y="1017732"/>
            <a:ext cx="1944216" cy="1117366"/>
          </a:xfrm>
          <a:prstGeom prst="rect">
            <a:avLst/>
          </a:prstGeom>
          <a:noFill/>
        </p:spPr>
      </p:pic>
      <p:sp>
        <p:nvSpPr>
          <p:cNvPr id="17" name="Espace réservé du numéro de diapositive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7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Gestion de projet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86116" y="1000108"/>
            <a:ext cx="3929090" cy="500066"/>
          </a:xfrm>
        </p:spPr>
        <p:txBody>
          <a:bodyPr>
            <a:normAutofit fontScale="92500"/>
          </a:bodyPr>
          <a:lstStyle/>
          <a:p>
            <a:pPr fontAlgn="base">
              <a:buNone/>
            </a:pPr>
            <a:r>
              <a:rPr lang="fr-FR" sz="2800" b="1" dirty="0" err="1" smtClean="0"/>
              <a:t>Wireframe</a:t>
            </a:r>
            <a:r>
              <a:rPr lang="fr-FR" sz="2800" b="1" dirty="0" smtClean="0"/>
              <a:t>/maquettage </a:t>
            </a:r>
            <a:endParaRPr lang="fr-FR" dirty="0" smtClean="0"/>
          </a:p>
          <a:p>
            <a:pPr>
              <a:buNone/>
            </a:pPr>
            <a:endParaRPr lang="fr-FR" sz="2200" dirty="0"/>
          </a:p>
        </p:txBody>
      </p:sp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59415" y="176627"/>
            <a:ext cx="952500" cy="866775"/>
          </a:xfrm>
          <a:prstGeom prst="rect">
            <a:avLst/>
          </a:prstGeom>
          <a:ln/>
        </p:spPr>
      </p:pic>
      <p:sp>
        <p:nvSpPr>
          <p:cNvPr id="8" name="Flèche droite 7"/>
          <p:cNvSpPr/>
          <p:nvPr/>
        </p:nvSpPr>
        <p:spPr>
          <a:xfrm>
            <a:off x="2643174" y="1071546"/>
            <a:ext cx="571504" cy="357190"/>
          </a:xfrm>
          <a:prstGeom prst="rightArrow">
            <a:avLst/>
          </a:prstGeom>
          <a:solidFill>
            <a:schemeClr val="accent4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35.png" descr="17-Wireframes.PC.drawio.png"/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1272132" y="1528282"/>
            <a:ext cx="3857652" cy="7643063"/>
          </a:xfrm>
          <a:prstGeom prst="rect">
            <a:avLst/>
          </a:prstGeom>
          <a:ln/>
        </p:spPr>
      </p:pic>
      <p:pic>
        <p:nvPicPr>
          <p:cNvPr id="18" name="image40.png" descr="18-Wireframes.Responsive.drawio.png"/>
          <p:cNvPicPr/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7215206" y="1071546"/>
            <a:ext cx="1638300" cy="8734425"/>
          </a:xfrm>
          <a:prstGeom prst="rect">
            <a:avLst/>
          </a:prstGeom>
          <a:ln/>
        </p:spPr>
      </p:pic>
      <p:sp>
        <p:nvSpPr>
          <p:cNvPr id="10" name="ZoneTexte 9"/>
          <p:cNvSpPr txBox="1"/>
          <p:nvPr/>
        </p:nvSpPr>
        <p:spPr>
          <a:xfrm>
            <a:off x="5357818" y="3214686"/>
            <a:ext cx="164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Avec Draw.io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8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2000" y="252000"/>
            <a:ext cx="5040000" cy="720000"/>
          </a:xfrm>
          <a:solidFill>
            <a:srgbClr val="C65806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Gestion de projet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00166" y="1484784"/>
            <a:ext cx="7498080" cy="503030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fr-FR" b="1" dirty="0" smtClean="0"/>
              <a:t>	</a:t>
            </a:r>
            <a:r>
              <a:rPr lang="fr-FR" sz="2800" b="1" dirty="0" smtClean="0"/>
              <a:t>Arborescence du site</a:t>
            </a:r>
            <a:endParaRPr lang="fr-FR" dirty="0" smtClean="0"/>
          </a:p>
          <a:p>
            <a:pPr>
              <a:buNone/>
            </a:pPr>
            <a:endParaRPr lang="fr-FR" sz="22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00100" y="6462678"/>
            <a:ext cx="8143900" cy="319122"/>
          </a:xfrm>
        </p:spPr>
        <p:txBody>
          <a:bodyPr/>
          <a:lstStyle/>
          <a:p>
            <a:pPr algn="ctr"/>
            <a:r>
              <a:rPr lang="fr-FR" dirty="0" smtClean="0"/>
              <a:t>Jacques LEMOINE –</a:t>
            </a:r>
            <a:r>
              <a:rPr lang="fr-FR" dirty="0" err="1" smtClean="0"/>
              <a:t>Arinfo</a:t>
            </a:r>
            <a:r>
              <a:rPr lang="fr-FR" dirty="0" smtClean="0"/>
              <a:t> – Promotion Novembre 2021 - Avril 2022</a:t>
            </a:r>
            <a:endParaRPr lang="fr-FR" dirty="0"/>
          </a:p>
        </p:txBody>
      </p:sp>
      <p:pic>
        <p:nvPicPr>
          <p:cNvPr id="5" name="Image 4" descr="logo_PaulGreen_2a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00" y="0"/>
            <a:ext cx="1643074" cy="1643074"/>
          </a:xfrm>
          <a:prstGeom prst="rect">
            <a:avLst/>
          </a:prstGeom>
        </p:spPr>
      </p:pic>
      <p:pic>
        <p:nvPicPr>
          <p:cNvPr id="7" name="image2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045746" y="237433"/>
            <a:ext cx="952500" cy="866775"/>
          </a:xfrm>
          <a:prstGeom prst="rect">
            <a:avLst/>
          </a:prstGeom>
          <a:ln/>
        </p:spPr>
      </p:pic>
      <p:sp>
        <p:nvSpPr>
          <p:cNvPr id="8" name="Flèche droite 7"/>
          <p:cNvSpPr/>
          <p:nvPr/>
        </p:nvSpPr>
        <p:spPr>
          <a:xfrm>
            <a:off x="1214414" y="1643074"/>
            <a:ext cx="571504" cy="357190"/>
          </a:xfrm>
          <a:prstGeom prst="rightArrow">
            <a:avLst/>
          </a:prstGeom>
          <a:solidFill>
            <a:schemeClr val="accent4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0601A-1CED-45F7-A451-A2385C792580}" type="slidenum">
              <a:rPr lang="fr-FR" smtClean="0"/>
              <a:pPr/>
              <a:t>9</a:t>
            </a:fld>
            <a:endParaRPr lang="fr-FR"/>
          </a:p>
        </p:txBody>
      </p:sp>
      <p:pic>
        <p:nvPicPr>
          <p:cNvPr id="11" name="Image 10" descr="A00-Arbo1-Captur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07704" y="2132856"/>
            <a:ext cx="6270855" cy="4303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2397</TotalTime>
  <Words>1400</Words>
  <Application>Microsoft Office PowerPoint</Application>
  <PresentationFormat>Affichage à l'écran (4:3)</PresentationFormat>
  <Paragraphs>273</Paragraphs>
  <Slides>44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44</vt:i4>
      </vt:variant>
    </vt:vector>
  </HeadingPairs>
  <TitlesOfParts>
    <vt:vector size="45" baseType="lpstr">
      <vt:lpstr>Solstice</vt:lpstr>
      <vt:lpstr>L'association PAUL Green</vt:lpstr>
      <vt:lpstr>Je me présente</vt:lpstr>
      <vt:lpstr>Sommaire</vt:lpstr>
      <vt:lpstr>Contexte et  cahier des charges</vt:lpstr>
      <vt:lpstr>Contexte et  cahier des charges</vt:lpstr>
      <vt:lpstr>Gestion de projet</vt:lpstr>
      <vt:lpstr>Gestion de projet</vt:lpstr>
      <vt:lpstr>Gestion de projet</vt:lpstr>
      <vt:lpstr>Gestion de projet</vt:lpstr>
      <vt:lpstr>Gestion de projet</vt:lpstr>
      <vt:lpstr>Gestion de projet</vt:lpstr>
      <vt:lpstr>Gestion de projet</vt:lpstr>
      <vt:lpstr>Gestion de projet</vt:lpstr>
      <vt:lpstr>Gestion de projet</vt:lpstr>
      <vt:lpstr>Outils</vt:lpstr>
      <vt:lpstr>Conception Front-end</vt:lpstr>
      <vt:lpstr>Conception Back-end</vt:lpstr>
      <vt:lpstr>Conception Back-end</vt:lpstr>
      <vt:lpstr>Conception Back-end</vt:lpstr>
      <vt:lpstr>Conception Back-end</vt:lpstr>
      <vt:lpstr>Conception Back-end</vt:lpstr>
      <vt:lpstr>Conception Back-end</vt:lpstr>
      <vt:lpstr>Conception Back-end</vt:lpstr>
      <vt:lpstr>Conception Back-end</vt:lpstr>
      <vt:lpstr>Conception Back-end</vt:lpstr>
      <vt:lpstr>Présentation Interface</vt:lpstr>
      <vt:lpstr>Présentation Interface</vt:lpstr>
      <vt:lpstr>Présentation Interface</vt:lpstr>
      <vt:lpstr>Présentation Interface</vt:lpstr>
      <vt:lpstr>Présentation Interface</vt:lpstr>
      <vt:lpstr>Présentation Interface</vt:lpstr>
      <vt:lpstr>Présentation Interface</vt:lpstr>
      <vt:lpstr>Présentation Interface</vt:lpstr>
      <vt:lpstr>Fonctionnalité</vt:lpstr>
      <vt:lpstr>Fonctionnalité</vt:lpstr>
      <vt:lpstr>Fonctionnalité</vt:lpstr>
      <vt:lpstr>Fonctionnalité</vt:lpstr>
      <vt:lpstr>Fonctionnalité</vt:lpstr>
      <vt:lpstr>Recherche Anglophone</vt:lpstr>
      <vt:lpstr>Sécurité / Vie Privée</vt:lpstr>
      <vt:lpstr>Synthèse</vt:lpstr>
      <vt:lpstr>Conclusion</vt:lpstr>
      <vt:lpstr>Diapositive 43</vt:lpstr>
      <vt:lpstr>Présentation du site</vt:lpstr>
    </vt:vector>
  </TitlesOfParts>
  <Company>HP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m lemoine</dc:creator>
  <cp:lastModifiedBy>m lemoine</cp:lastModifiedBy>
  <cp:revision>206</cp:revision>
  <dcterms:created xsi:type="dcterms:W3CDTF">2022-04-23T14:31:18Z</dcterms:created>
  <dcterms:modified xsi:type="dcterms:W3CDTF">2022-04-28T18:59:21Z</dcterms:modified>
</cp:coreProperties>
</file>